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xls" ContentType="application/vnd.ms-exce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87"/>
  </p:notesMasterIdLst>
  <p:handoutMasterIdLst>
    <p:handoutMasterId r:id="rId88"/>
  </p:handoutMasterIdLst>
  <p:sldIdLst>
    <p:sldId id="592" r:id="rId2"/>
    <p:sldId id="618" r:id="rId3"/>
    <p:sldId id="524" r:id="rId4"/>
    <p:sldId id="551" r:id="rId5"/>
    <p:sldId id="600" r:id="rId6"/>
    <p:sldId id="640" r:id="rId7"/>
    <p:sldId id="610" r:id="rId8"/>
    <p:sldId id="647" r:id="rId9"/>
    <p:sldId id="567" r:id="rId10"/>
    <p:sldId id="601" r:id="rId11"/>
    <p:sldId id="553" r:id="rId12"/>
    <p:sldId id="552" r:id="rId13"/>
    <p:sldId id="602" r:id="rId14"/>
    <p:sldId id="603" r:id="rId15"/>
    <p:sldId id="541" r:id="rId16"/>
    <p:sldId id="616" r:id="rId17"/>
    <p:sldId id="534" r:id="rId18"/>
    <p:sldId id="620" r:id="rId19"/>
    <p:sldId id="622" r:id="rId20"/>
    <p:sldId id="562" r:id="rId21"/>
    <p:sldId id="621" r:id="rId22"/>
    <p:sldId id="623" r:id="rId23"/>
    <p:sldId id="624" r:id="rId24"/>
    <p:sldId id="611" r:id="rId25"/>
    <p:sldId id="641" r:id="rId26"/>
    <p:sldId id="642" r:id="rId27"/>
    <p:sldId id="646" r:id="rId28"/>
    <p:sldId id="596" r:id="rId29"/>
    <p:sldId id="561" r:id="rId30"/>
    <p:sldId id="564" r:id="rId31"/>
    <p:sldId id="606" r:id="rId32"/>
    <p:sldId id="607" r:id="rId33"/>
    <p:sldId id="605" r:id="rId34"/>
    <p:sldId id="548" r:id="rId35"/>
    <p:sldId id="583" r:id="rId36"/>
    <p:sldId id="636" r:id="rId37"/>
    <p:sldId id="586" r:id="rId38"/>
    <p:sldId id="585" r:id="rId39"/>
    <p:sldId id="637" r:id="rId40"/>
    <p:sldId id="544" r:id="rId41"/>
    <p:sldId id="584" r:id="rId42"/>
    <p:sldId id="638" r:id="rId43"/>
    <p:sldId id="574" r:id="rId44"/>
    <p:sldId id="576" r:id="rId45"/>
    <p:sldId id="639" r:id="rId46"/>
    <p:sldId id="579" r:id="rId47"/>
    <p:sldId id="612" r:id="rId48"/>
    <p:sldId id="577" r:id="rId49"/>
    <p:sldId id="604" r:id="rId50"/>
    <p:sldId id="542" r:id="rId51"/>
    <p:sldId id="572" r:id="rId52"/>
    <p:sldId id="573" r:id="rId53"/>
    <p:sldId id="582" r:id="rId54"/>
    <p:sldId id="645" r:id="rId55"/>
    <p:sldId id="669" r:id="rId56"/>
    <p:sldId id="670" r:id="rId57"/>
    <p:sldId id="671" r:id="rId58"/>
    <p:sldId id="672" r:id="rId59"/>
    <p:sldId id="673" r:id="rId60"/>
    <p:sldId id="674" r:id="rId61"/>
    <p:sldId id="675" r:id="rId62"/>
    <p:sldId id="676" r:id="rId63"/>
    <p:sldId id="677" r:id="rId64"/>
    <p:sldId id="679" r:id="rId65"/>
    <p:sldId id="687" r:id="rId66"/>
    <p:sldId id="680" r:id="rId67"/>
    <p:sldId id="681" r:id="rId68"/>
    <p:sldId id="682" r:id="rId69"/>
    <p:sldId id="683" r:id="rId70"/>
    <p:sldId id="688" r:id="rId71"/>
    <p:sldId id="689" r:id="rId72"/>
    <p:sldId id="693" r:id="rId73"/>
    <p:sldId id="692" r:id="rId74"/>
    <p:sldId id="684" r:id="rId75"/>
    <p:sldId id="685" r:id="rId76"/>
    <p:sldId id="686" r:id="rId77"/>
    <p:sldId id="691" r:id="rId78"/>
    <p:sldId id="690" r:id="rId79"/>
    <p:sldId id="668" r:id="rId80"/>
    <p:sldId id="569" r:id="rId81"/>
    <p:sldId id="643" r:id="rId82"/>
    <p:sldId id="558" r:id="rId83"/>
    <p:sldId id="570" r:id="rId84"/>
    <p:sldId id="591" r:id="rId85"/>
    <p:sldId id="695" r:id="rId86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40000"/>
    <a:srgbClr val="800080"/>
    <a:srgbClr val="FF9900"/>
    <a:srgbClr val="FFCC00"/>
    <a:srgbClr val="FFFF00"/>
    <a:srgbClr val="19F71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79" autoAdjust="0"/>
    <p:restoredTop sz="73676" autoAdjust="0"/>
  </p:normalViewPr>
  <p:slideViewPr>
    <p:cSldViewPr>
      <p:cViewPr>
        <p:scale>
          <a:sx n="70" d="100"/>
          <a:sy n="70" d="100"/>
        </p:scale>
        <p:origin x="-846" y="-228"/>
      </p:cViewPr>
      <p:guideLst>
        <p:guide orient="horz" pos="216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2376"/>
    </p:cViewPr>
  </p:sorterViewPr>
  <p:notesViewPr>
    <p:cSldViewPr>
      <p:cViewPr varScale="1">
        <p:scale>
          <a:sx n="67" d="100"/>
          <a:sy n="67" d="100"/>
        </p:scale>
        <p:origin x="-486" y="-108"/>
      </p:cViewPr>
      <p:guideLst>
        <p:guide orient="horz" pos="2836"/>
        <p:guide pos="222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0" tIns="46270" rIns="92540" bIns="46270" numCol="1" anchor="t" anchorCtr="0" compatLnSpc="1">
            <a:prstTxWarp prst="textNoShape">
              <a:avLst/>
            </a:prstTxWarp>
          </a:bodyPr>
          <a:lstStyle>
            <a:lvl1pPr defTabSz="925065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025" y="0"/>
            <a:ext cx="306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0" tIns="46270" rIns="92540" bIns="46270" numCol="1" anchor="t" anchorCtr="0" compatLnSpc="1">
            <a:prstTxWarp prst="textNoShape">
              <a:avLst/>
            </a:prstTxWarp>
          </a:bodyPr>
          <a:lstStyle>
            <a:lvl1pPr algn="r" defTabSz="925065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51863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0" tIns="46270" rIns="92540" bIns="46270" numCol="1" anchor="b" anchorCtr="0" compatLnSpc="1">
            <a:prstTxWarp prst="textNoShape">
              <a:avLst/>
            </a:prstTxWarp>
          </a:bodyPr>
          <a:lstStyle>
            <a:lvl1pPr defTabSz="925065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25" y="8551863"/>
            <a:ext cx="306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0" tIns="46270" rIns="92540" bIns="46270" numCol="1" anchor="b" anchorCtr="0" compatLnSpc="1">
            <a:prstTxWarp prst="textNoShape">
              <a:avLst/>
            </a:prstTxWarp>
          </a:bodyPr>
          <a:lstStyle>
            <a:lvl1pPr algn="r" defTabSz="92506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DA8E3E9-C2D4-4626-90FB-9EA09BD8C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8" rIns="91017" bIns="45508" numCol="1" anchor="t" anchorCtr="0" compatLnSpc="1">
            <a:prstTxWarp prst="textNoShape">
              <a:avLst/>
            </a:prstTxWarp>
          </a:bodyPr>
          <a:lstStyle>
            <a:lvl1pPr defTabSz="909974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7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8" rIns="91017" bIns="45508" numCol="1" anchor="t" anchorCtr="0" compatLnSpc="1">
            <a:prstTxWarp prst="textNoShape">
              <a:avLst/>
            </a:prstTxWarp>
          </a:bodyPr>
          <a:lstStyle>
            <a:lvl1pPr algn="r" defTabSz="909974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63575"/>
            <a:ext cx="4527550" cy="3395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279900"/>
            <a:ext cx="51911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8" rIns="91017" bIns="45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613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8" rIns="91017" bIns="45508" numCol="1" anchor="b" anchorCtr="0" compatLnSpc="1">
            <a:prstTxWarp prst="textNoShape">
              <a:avLst/>
            </a:prstTxWarp>
          </a:bodyPr>
          <a:lstStyle>
            <a:lvl1pPr defTabSz="909974" eaLnBrk="1" hangingPunct="1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561388"/>
            <a:ext cx="30670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7" tIns="45508" rIns="91017" bIns="45508" numCol="1" anchor="b" anchorCtr="0" compatLnSpc="1">
            <a:prstTxWarp prst="textNoShape">
              <a:avLst/>
            </a:prstTxWarp>
          </a:bodyPr>
          <a:lstStyle>
            <a:lvl1pPr algn="r" defTabSz="909974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CE1EFF1-518B-490F-8BED-630D2BE05B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E10460E-CA85-4A5D-84BD-97CCBC723BB3}" type="slidenum">
              <a:rPr lang="en-US" smtClean="0"/>
              <a:pPr defTabSz="909638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DD6F69B-7D34-4FED-9E73-B251D885E268}" type="slidenum">
              <a:rPr lang="en-US" smtClean="0"/>
              <a:pPr defTabSz="909638"/>
              <a:t>10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363A354-F2CC-4B97-84A7-B62B04220D60}" type="slidenum">
              <a:rPr lang="en-US" smtClean="0"/>
              <a:pPr defTabSz="909638"/>
              <a:t>11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663575"/>
            <a:ext cx="2260600" cy="169545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2787650"/>
            <a:ext cx="5191125" cy="5359400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A5B901D-8353-41FC-8217-CA69FF08AFB3}" type="slidenum">
              <a:rPr lang="en-US" smtClean="0"/>
              <a:pPr defTabSz="909638"/>
              <a:t>12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49388" y="669925"/>
            <a:ext cx="1774825" cy="1330325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2143125"/>
            <a:ext cx="5224463" cy="6251575"/>
          </a:xfrm>
          <a:noFill/>
          <a:ln/>
        </p:spPr>
        <p:txBody>
          <a:bodyPr lIns="91510" tIns="45755" rIns="91510" bIns="4575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A5B562E-6747-4E24-9471-FA08781E5D71}" type="slidenum">
              <a:rPr lang="en-US" smtClean="0"/>
              <a:pPr defTabSz="909638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B9D60D5-70BA-44F3-A246-3DF0FC84EA8E}" type="slidenum">
              <a:rPr lang="en-US" smtClean="0"/>
              <a:pPr defTabSz="909638"/>
              <a:t>14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33CFE64-8D2F-4185-BCF1-03A3EB5C9C5E}" type="slidenum">
              <a:rPr lang="en-US" smtClean="0"/>
              <a:pPr defTabSz="909638"/>
              <a:t>15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660400"/>
            <a:ext cx="1500187" cy="112553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1785938"/>
            <a:ext cx="5202237" cy="6932612"/>
          </a:xfrm>
          <a:noFill/>
          <a:ln/>
        </p:spPr>
        <p:txBody>
          <a:bodyPr lIns="90652" tIns="45326" rIns="90652" bIns="45326"/>
          <a:lstStyle/>
          <a:p>
            <a:pPr eaLnBrk="1" hangingPunct="1"/>
            <a:endParaRPr lang="en-US" sz="13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2F1BCCE-09C8-4A6F-827D-EA6C787B76B4}" type="slidenum">
              <a:rPr lang="en-US" smtClean="0"/>
              <a:pPr defTabSz="909638"/>
              <a:t>16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660400"/>
            <a:ext cx="1500187" cy="1125538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1785938"/>
            <a:ext cx="5202237" cy="6932612"/>
          </a:xfrm>
          <a:noFill/>
          <a:ln/>
        </p:spPr>
        <p:txBody>
          <a:bodyPr lIns="90652" tIns="45326" rIns="90652" bIns="45326"/>
          <a:lstStyle/>
          <a:p>
            <a:pPr eaLnBrk="1" hangingPunct="1"/>
            <a:endParaRPr lang="en-US" sz="2000" dirty="0" smtClean="0">
              <a:latin typeface="Arial" pitchFamily="34" charset="0"/>
            </a:endParaRPr>
          </a:p>
          <a:p>
            <a:pPr eaLnBrk="1" hangingPunct="1"/>
            <a:endParaRPr lang="en-US" sz="20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6C6698F-FCE1-4177-9D83-EFC928BB9F84}" type="slidenum">
              <a:rPr lang="en-US" smtClean="0"/>
              <a:pPr defTabSz="909638"/>
              <a:t>17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663575"/>
            <a:ext cx="2165350" cy="1624013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359025"/>
            <a:ext cx="5191125" cy="5981700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4E2B650-7821-4776-A3EE-CF452E125834}" type="slidenum">
              <a:rPr lang="en-US" smtClean="0"/>
              <a:pPr defTabSz="909638"/>
              <a:t>18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0ED95A9-B674-498C-9FBB-D18AF9F08DCF}" type="slidenum">
              <a:rPr lang="en-US" smtClean="0"/>
              <a:pPr defTabSz="909638"/>
              <a:t>19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926C548-161C-43AC-AF7D-C7F0A4D68BC9}" type="slidenum">
              <a:rPr lang="en-US" smtClean="0"/>
              <a:pPr defTabSz="909638"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8338" y="615950"/>
            <a:ext cx="3505200" cy="26289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3359150"/>
            <a:ext cx="5194300" cy="4495800"/>
          </a:xfrm>
          <a:noFill/>
          <a:ln/>
        </p:spPr>
        <p:txBody>
          <a:bodyPr/>
          <a:lstStyle/>
          <a:p>
            <a:pPr eaLnBrk="1" hangingPunct="1"/>
            <a:endParaRPr lang="en-US" sz="19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2040866-9B47-4CBE-B194-F33F4A0041BD}" type="slidenum">
              <a:rPr lang="en-US" smtClean="0"/>
              <a:pPr defTabSz="909638"/>
              <a:t>20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5338" y="0"/>
            <a:ext cx="3098800" cy="23241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430463"/>
            <a:ext cx="5191125" cy="5910262"/>
          </a:xfrm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7A5326C-768B-400D-8E48-E75FB7636FA3}" type="slidenum">
              <a:rPr lang="en-US" smtClean="0"/>
              <a:pPr defTabSz="909638"/>
              <a:t>21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273550"/>
            <a:ext cx="5191125" cy="4060825"/>
          </a:xfrm>
          <a:noFill/>
          <a:ln/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E299BB9-6B07-4FDF-B611-69624892EF4C}" type="slidenum">
              <a:rPr lang="en-US" smtClean="0"/>
              <a:pPr defTabSz="909638"/>
              <a:t>22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38738" y="8159750"/>
            <a:ext cx="1404937" cy="844550"/>
          </a:xfrm>
          <a:noFill/>
        </p:spPr>
        <p:txBody>
          <a:bodyPr/>
          <a:lstStyle/>
          <a:p>
            <a:pPr defTabSz="909638"/>
            <a:fld id="{8B0C6641-5609-4457-9362-33BF1ECF1B4D}" type="slidenum">
              <a:rPr lang="en-US" smtClean="0"/>
              <a:pPr defTabSz="909638"/>
              <a:t>23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13DB017-87B4-4595-A43C-4197D7802684}" type="slidenum">
              <a:rPr lang="en-US" smtClean="0"/>
              <a:pPr defTabSz="909638"/>
              <a:t>24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49BFDFB-B973-4EB7-BFF2-13F02840BB28}" type="slidenum">
              <a:rPr lang="en-US" smtClean="0"/>
              <a:pPr defTabSz="909638"/>
              <a:t>25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7938" y="663575"/>
            <a:ext cx="2260600" cy="169545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430463"/>
            <a:ext cx="5191125" cy="5910262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30DD485-5A4B-4223-A008-866059F8C310}" type="slidenum">
              <a:rPr lang="en-US" smtClean="0"/>
              <a:pPr defTabSz="909638"/>
              <a:t>26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50E7E7A-261F-4D60-95EF-82CB52CF807C}" type="slidenum">
              <a:rPr lang="en-US" smtClean="0"/>
              <a:pPr defTabSz="909638"/>
              <a:t>27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B592E59-BE9D-49EA-B57A-2BE02220CEFC}" type="slidenum">
              <a:rPr lang="en-US" smtClean="0"/>
              <a:pPr defTabSz="909638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4FC1C79-068D-496C-AC72-B71FA5B57589}" type="slidenum">
              <a:rPr lang="en-US" smtClean="0"/>
              <a:pPr defTabSz="909638"/>
              <a:t>29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663575"/>
            <a:ext cx="2546350" cy="1909763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3001963"/>
            <a:ext cx="5191125" cy="5481637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6BE3241-8DF2-453F-91A6-C310DBA807C2}" type="slidenum">
              <a:rPr lang="en-US" smtClean="0"/>
              <a:pPr defTabSz="909638"/>
              <a:t>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663575"/>
            <a:ext cx="4610100" cy="3457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730750"/>
            <a:ext cx="5191125" cy="2924175"/>
          </a:xfrm>
          <a:noFill/>
          <a:ln/>
        </p:spPr>
        <p:txBody>
          <a:bodyPr/>
          <a:lstStyle/>
          <a:p>
            <a:pPr eaLnBrk="1" hangingPunct="1"/>
            <a:endParaRPr lang="en-US" sz="190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F0DF434-8F56-4681-9DE8-72F6228E4965}" type="slidenum">
              <a:rPr lang="en-US" smtClean="0"/>
              <a:pPr defTabSz="909638"/>
              <a:t>30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4138" y="669925"/>
            <a:ext cx="1965325" cy="14732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2430463"/>
            <a:ext cx="5224462" cy="6249987"/>
          </a:xfrm>
          <a:noFill/>
          <a:ln/>
        </p:spPr>
        <p:txBody>
          <a:bodyPr lIns="91510" tIns="45755" rIns="91510" bIns="45755"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algn="ctr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AFA28A5-AA9B-4996-9FB4-1CEA73EC86D8}" type="slidenum">
              <a:rPr lang="en-US" smtClean="0"/>
              <a:pPr defTabSz="909638"/>
              <a:t>31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90FEA29-60E3-4677-B55A-1FF85081E27F}" type="slidenum">
              <a:rPr lang="en-US" smtClean="0"/>
              <a:pPr defTabSz="909638"/>
              <a:t>32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65A6767-9147-4DDE-959A-DAC94E52C04E}" type="slidenum">
              <a:rPr lang="en-US" smtClean="0"/>
              <a:pPr defTabSz="909638"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98E05487-1335-415B-AE9D-F7FB30148EDC}" type="slidenum">
              <a:rPr lang="en-US" smtClean="0"/>
              <a:pPr defTabSz="909638"/>
              <a:t>34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674688"/>
            <a:ext cx="1577975" cy="118268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1928813"/>
            <a:ext cx="5191125" cy="6329362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2BB1E62-3313-4AAE-BF32-CB0CDB059046}" type="slidenum">
              <a:rPr lang="en-US" smtClean="0"/>
              <a:pPr defTabSz="909638"/>
              <a:t>35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2675" y="663575"/>
            <a:ext cx="2355850" cy="1766888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716213"/>
            <a:ext cx="5191125" cy="5624512"/>
          </a:xfrm>
          <a:noFill/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BB2A8D1-D178-4170-93D1-6D41E0683B75}" type="slidenum">
              <a:rPr lang="en-US" smtClean="0"/>
              <a:pPr defTabSz="909638"/>
              <a:t>36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E082F7C-4539-4021-A954-F9FF954793E8}" type="slidenum">
              <a:rPr lang="en-US" smtClean="0"/>
              <a:pPr defTabSz="909638"/>
              <a:t>37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3488" y="674688"/>
            <a:ext cx="2435225" cy="1827212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787650"/>
            <a:ext cx="5191125" cy="5541963"/>
          </a:xfrm>
          <a:noFill/>
          <a:ln/>
        </p:spPr>
        <p:txBody>
          <a:bodyPr/>
          <a:lstStyle/>
          <a:p>
            <a:pPr algn="ctr" eaLnBrk="1" hangingPunct="1"/>
            <a:endParaRPr lang="en-US" sz="1000" dirty="0" smtClean="0">
              <a:latin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1AE0A8A2-5058-48F6-9463-D3D7A523097F}" type="slidenum">
              <a:rPr lang="en-US" smtClean="0"/>
              <a:pPr defTabSz="909638"/>
              <a:t>38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27175" y="663575"/>
            <a:ext cx="1687513" cy="126523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8850" y="2071688"/>
            <a:ext cx="5191125" cy="6075362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FB1181B-5FBB-4AE3-91DB-7C8CCF72F900}" type="slidenum">
              <a:rPr lang="en-US" smtClean="0"/>
              <a:pPr defTabSz="909638"/>
              <a:t>39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F251F52-0C06-4235-AF1C-7E83595B73A7}" type="slidenum">
              <a:rPr lang="en-US" smtClean="0"/>
              <a:pPr defTabSz="909638"/>
              <a:t>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6838" y="663575"/>
            <a:ext cx="4711700" cy="35337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959350"/>
            <a:ext cx="5191125" cy="3314700"/>
          </a:xfrm>
          <a:noFill/>
          <a:ln/>
        </p:spPr>
        <p:txBody>
          <a:bodyPr/>
          <a:lstStyle/>
          <a:p>
            <a:pPr eaLnBrk="1" hangingPunct="1"/>
            <a:endParaRPr lang="en-US" sz="19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73D7937-0427-46BB-A0AA-DA8B38F8B0A1}" type="slidenum">
              <a:rPr lang="en-US" smtClean="0"/>
              <a:pPr defTabSz="909638"/>
              <a:t>40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1613" y="674688"/>
            <a:ext cx="1958975" cy="1468437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501900"/>
            <a:ext cx="5191125" cy="5827713"/>
          </a:xfrm>
          <a:noFill/>
          <a:ln/>
        </p:spPr>
        <p:txBody>
          <a:bodyPr/>
          <a:lstStyle/>
          <a:p>
            <a:pPr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DE6FB2C-6125-475E-9F75-9B8BC8B1FA50}" type="slidenum">
              <a:rPr lang="en-US" smtClean="0"/>
              <a:pPr defTabSz="909638"/>
              <a:t>41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663575"/>
            <a:ext cx="1973262" cy="147955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359025"/>
            <a:ext cx="5191125" cy="5981700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A62A42A-66C3-489A-A81F-1C6E4024BD09}" type="slidenum">
              <a:rPr lang="en-US" smtClean="0"/>
              <a:pPr defTabSz="909638"/>
              <a:t>42</a:t>
            </a:fld>
            <a:endParaRPr 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FD01B53A-84BE-4271-8D8C-A51221A105C6}" type="slidenum">
              <a:rPr lang="en-US" smtClean="0"/>
              <a:pPr defTabSz="909638"/>
              <a:t>43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9550" y="676275"/>
            <a:ext cx="1574800" cy="11811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000250"/>
            <a:ext cx="5191125" cy="65039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5C355D2-2678-459D-B289-CEDF6F2244D1}" type="slidenum">
              <a:rPr lang="en-US" smtClean="0"/>
              <a:pPr defTabSz="909638"/>
              <a:t>44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1563" y="663575"/>
            <a:ext cx="2452687" cy="1838325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644775"/>
            <a:ext cx="5191125" cy="5695950"/>
          </a:xfrm>
          <a:noFill/>
          <a:ln/>
        </p:spPr>
        <p:txBody>
          <a:bodyPr/>
          <a:lstStyle/>
          <a:p>
            <a:pPr eaLnBrk="1" hangingPunct="1"/>
            <a:endParaRPr lang="en-US" sz="1900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9A92920-7346-4A4C-893B-ED4DC1D44243}" type="slidenum">
              <a:rPr lang="en-US" smtClean="0"/>
              <a:pPr defTabSz="909638"/>
              <a:t>45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25696C6-C7DD-481D-8D00-1FA253C97B99}" type="slidenum">
              <a:rPr lang="en-US" smtClean="0"/>
              <a:pPr defTabSz="909638"/>
              <a:t>46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674688"/>
            <a:ext cx="2151063" cy="16129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2501900"/>
            <a:ext cx="5187950" cy="5827713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164F734-BD06-44C9-91CE-14A56C91987A}" type="slidenum">
              <a:rPr lang="en-US" smtClean="0"/>
              <a:pPr defTabSz="909638"/>
              <a:t>47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276725"/>
            <a:ext cx="5191125" cy="4051300"/>
          </a:xfrm>
          <a:noFill/>
          <a:ln/>
        </p:spPr>
        <p:txBody>
          <a:bodyPr/>
          <a:lstStyle/>
          <a:p>
            <a:endParaRPr lang="en-US" sz="200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007CDFB-A4CD-43B6-8528-A5F4B8386B37}" type="slidenum">
              <a:rPr lang="en-US" smtClean="0"/>
              <a:pPr defTabSz="909638"/>
              <a:t>48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63575"/>
            <a:ext cx="2832100" cy="2124075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3287713"/>
            <a:ext cx="5191125" cy="5053012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481A50D-9625-4C75-AAD2-74B36DB7193F}" type="slidenum">
              <a:rPr lang="en-US" smtClean="0"/>
              <a:pPr defTabSz="909638"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4689B39-74ED-4F79-A354-DD55A4DBFAFF}" type="slidenum">
              <a:rPr lang="en-US" smtClean="0"/>
              <a:pPr defTabSz="909638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83B6F0E-E72D-4315-829E-AC090DFA191F}" type="slidenum">
              <a:rPr lang="en-US" smtClean="0"/>
              <a:pPr defTabSz="909638"/>
              <a:t>50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3838" y="674688"/>
            <a:ext cx="1766887" cy="1325562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143125"/>
            <a:ext cx="5191125" cy="618648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2D13095-B7CE-462E-8EBB-A6EC71527270}" type="slidenum">
              <a:rPr lang="en-US" smtClean="0"/>
              <a:pPr defTabSz="909638"/>
              <a:t>51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0488" y="688975"/>
            <a:ext cx="2225675" cy="16700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2430463"/>
            <a:ext cx="5076825" cy="5648325"/>
          </a:xfrm>
          <a:noFill/>
          <a:ln/>
        </p:spPr>
        <p:txBody>
          <a:bodyPr lIns="90637" tIns="45318" rIns="90637" bIns="45318"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8EB8FC5-0C14-4355-8814-904846177E44}" type="slidenum">
              <a:rPr lang="en-US" smtClean="0"/>
              <a:pPr defTabSz="909638"/>
              <a:t>52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5413" y="688975"/>
            <a:ext cx="1271587" cy="954088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1928813"/>
            <a:ext cx="5076825" cy="6149975"/>
          </a:xfrm>
          <a:noFill/>
          <a:ln/>
        </p:spPr>
        <p:txBody>
          <a:bodyPr lIns="90637" tIns="45318" rIns="90637" bIns="45318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B1D036F-99A1-420E-9DF9-81CCD7F1537C}" type="slidenum">
              <a:rPr lang="en-US" smtClean="0"/>
              <a:pPr defTabSz="909638"/>
              <a:t>53</a:t>
            </a:fld>
            <a:endParaRPr lang="en-US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63575"/>
            <a:ext cx="1590675" cy="11938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644775"/>
            <a:ext cx="5191125" cy="5695950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A469654-3F22-428A-9B61-650A924651D1}" type="slidenum">
              <a:rPr lang="en-US" smtClean="0"/>
              <a:pPr defTabSz="909638"/>
              <a:t>54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000" i="1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97A9626-71E4-41D4-847E-912CB016E1BC}" type="slidenum">
              <a:rPr lang="en-US" smtClean="0"/>
              <a:pPr defTabSz="909638"/>
              <a:t>55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311150"/>
            <a:ext cx="1830388" cy="13716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1835150"/>
            <a:ext cx="5191125" cy="6629400"/>
          </a:xfrm>
          <a:noFill/>
          <a:ln/>
        </p:spPr>
        <p:txBody>
          <a:bodyPr/>
          <a:lstStyle/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4763" y="663575"/>
            <a:ext cx="4168775" cy="3125788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xfrm>
            <a:off x="942975" y="3892550"/>
            <a:ext cx="5191125" cy="4724400"/>
          </a:xfrm>
          <a:noFill/>
          <a:ln/>
        </p:spPr>
        <p:txBody>
          <a:bodyPr/>
          <a:lstStyle/>
          <a:p>
            <a:endParaRPr lang="en-US" sz="1800" dirty="0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0FD7B68-1489-4340-9E34-399E5349C874}" type="slidenum">
              <a:rPr lang="en-US" smtClean="0"/>
              <a:pPr defTabSz="909638"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dirty="0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4F70845-A913-4316-959E-D81F664429F8}" type="slidenum">
              <a:rPr lang="en-US" smtClean="0"/>
              <a:pPr defTabSz="909638"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D3E6CCB-2FAA-44CD-871B-17DB87FD4E63}" type="slidenum">
              <a:rPr lang="en-US" smtClean="0"/>
              <a:pPr defTabSz="909638"/>
              <a:t>58</a:t>
            </a:fld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9C0A176-44C1-4999-B47F-9CC168CEFC13}" type="slidenum">
              <a:rPr lang="en-US" smtClean="0"/>
              <a:pPr defTabSz="909638"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A228392-2DD7-4396-AB19-BF348622C759}" type="slidenum">
              <a:rPr lang="en-US" smtClean="0"/>
              <a:pPr defTabSz="909638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9887BB3-6DC2-48D3-9326-440BE580F649}" type="slidenum">
              <a:rPr lang="en-US" smtClean="0"/>
              <a:pPr defTabSz="909638"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4763" y="663575"/>
            <a:ext cx="4244975" cy="3182938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xfrm>
            <a:off x="942975" y="3892550"/>
            <a:ext cx="5191125" cy="4572000"/>
          </a:xfrm>
          <a:noFill/>
          <a:ln/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F0FEBB4-A7A1-40A0-B0C6-73EA87839BE4}" type="slidenum">
              <a:rPr lang="en-US" smtClean="0"/>
              <a:pPr defTabSz="909638"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600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17D4E97-BAE2-4E65-82EF-E96DDC390C84}" type="slidenum">
              <a:rPr lang="en-US" smtClean="0"/>
              <a:pPr defTabSz="909638"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36B6DB6F-4A32-4629-913E-D8C380E51975}" type="slidenum">
              <a:rPr lang="en-US" smtClean="0"/>
              <a:pPr defTabSz="909638"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C1F5801-E0EC-4423-842C-E37B6973A4D9}" type="slidenum">
              <a:rPr lang="en-US" smtClean="0"/>
              <a:pPr defTabSz="909638"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1AB61C3-682D-4154-ADE9-298BF8A66183}" type="slidenum">
              <a:rPr lang="en-US" smtClean="0"/>
              <a:pPr defTabSz="909638"/>
              <a:t>65</a:t>
            </a:fld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C1244252-DB16-41B3-A056-78E158B39FFF}" type="slidenum">
              <a:rPr lang="en-US" smtClean="0"/>
              <a:pPr defTabSz="909638"/>
              <a:t>66</a:t>
            </a:fld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EA9BC63-E9F6-4DE3-AE13-467F1D74965B}" type="slidenum">
              <a:rPr lang="en-US" smtClean="0"/>
              <a:pPr defTabSz="909638"/>
              <a:t>67</a:t>
            </a:fld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54CC3B8-064E-481E-810A-B8E932DE2E0D}" type="slidenum">
              <a:rPr lang="en-US" smtClean="0"/>
              <a:pPr defTabSz="909638"/>
              <a:t>68</a:t>
            </a:fld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i="1" dirty="0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8E9692A6-9E15-4C67-B948-3EABA1555929}" type="slidenum">
              <a:rPr lang="en-US" smtClean="0"/>
              <a:pPr defTabSz="909638"/>
              <a:t>69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487EA0B2-0659-4A69-88FF-88B476CC0028}" type="slidenum">
              <a:rPr lang="en-US" smtClean="0"/>
              <a:pPr defTabSz="909638"/>
              <a:t>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16943D6F-7F5F-488D-A881-C16F541E2225}" type="slidenum">
              <a:rPr lang="en-US" smtClean="0"/>
              <a:pPr defTabSz="909638"/>
              <a:t>70</a:t>
            </a:fld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31CA571-1FAE-4E1C-8120-3F292C73AFA6}" type="slidenum">
              <a:rPr lang="en-US" smtClean="0"/>
              <a:pPr defTabSz="909638"/>
              <a:t>71</a:t>
            </a:fld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B58364A-2531-47A3-BF20-5E1490E7A432}" type="slidenum">
              <a:rPr lang="en-US" smtClean="0"/>
              <a:pPr defTabSz="909638"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4A71D75-6D83-4D9F-B110-5DF4273491CA}" type="slidenum">
              <a:rPr lang="en-US" smtClean="0"/>
              <a:pPr defTabSz="909638"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5A700833-3BA5-430D-B745-04DE8521EB43}" type="slidenum">
              <a:rPr lang="en-US" smtClean="0"/>
              <a:pPr defTabSz="909638"/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E70C10A-85F9-484E-8560-89282887F623}" type="slidenum">
              <a:rPr lang="en-US" smtClean="0"/>
              <a:pPr defTabSz="909638"/>
              <a:t>75</a:t>
            </a:fld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516EAAE9-0E15-4485-8662-32887DF4D63F}" type="slidenum">
              <a:rPr lang="en-US" smtClean="0"/>
              <a:pPr defTabSz="909638"/>
              <a:t>76</a:t>
            </a:fld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CEC360C-6E90-4F7A-89B8-26C1D1152FEB}" type="slidenum">
              <a:rPr lang="en-US" smtClean="0"/>
              <a:pPr defTabSz="909638"/>
              <a:t>77</a:t>
            </a:fld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DBCDF40B-66AC-496D-AD91-2256083B55AA}" type="slidenum">
              <a:rPr lang="en-US" smtClean="0"/>
              <a:pPr defTabSz="909638"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05F740F3-6CBB-476D-8147-BE422EA2A93C}" type="slidenum">
              <a:rPr lang="en-US" smtClean="0"/>
              <a:pPr defTabSz="909638"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2612A068-6A19-464B-83B2-6E3A66614292}" type="slidenum">
              <a:rPr lang="en-US" smtClean="0"/>
              <a:pPr defTabSz="909638"/>
              <a:t>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7463" y="676275"/>
            <a:ext cx="4502150" cy="3376613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4276725"/>
            <a:ext cx="5191125" cy="40513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E3304754-B9F4-418C-BD50-622CED0D795D}" type="slidenum">
              <a:rPr lang="en-US" smtClean="0"/>
              <a:pPr defTabSz="909638"/>
              <a:t>80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63575"/>
            <a:ext cx="5118100" cy="3838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75" y="5111750"/>
            <a:ext cx="5191125" cy="2463800"/>
          </a:xfrm>
          <a:noFill/>
          <a:ln/>
        </p:spPr>
        <p:txBody>
          <a:bodyPr/>
          <a:lstStyle/>
          <a:p>
            <a:pPr eaLnBrk="1" hangingPunct="1"/>
            <a:endParaRPr lang="en-US" sz="2300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AA1720FF-020F-4BE3-9089-17003DD3DA50}" type="slidenum">
              <a:rPr lang="en-US" smtClean="0"/>
              <a:pPr defTabSz="909638"/>
              <a:t>81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663575"/>
            <a:ext cx="4508500" cy="3381375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1875" y="4654550"/>
            <a:ext cx="5191125" cy="2921000"/>
          </a:xfrm>
          <a:noFill/>
          <a:ln/>
        </p:spPr>
        <p:txBody>
          <a:bodyPr/>
          <a:lstStyle/>
          <a:p>
            <a:pPr eaLnBrk="1" hangingPunct="1"/>
            <a:endParaRPr lang="en-US" sz="2300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FE76BFE-BC89-471D-BC82-4F9C110FD4C3}" type="slidenum">
              <a:rPr lang="en-US" smtClean="0"/>
              <a:pPr defTabSz="909638"/>
              <a:t>82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663575"/>
            <a:ext cx="2355850" cy="1766888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2859088"/>
            <a:ext cx="5191125" cy="5481637"/>
          </a:xfrm>
          <a:noFill/>
          <a:ln/>
        </p:spPr>
        <p:txBody>
          <a:bodyPr/>
          <a:lstStyle/>
          <a:p>
            <a:pPr eaLnBrk="1" hangingPunct="1"/>
            <a:endParaRPr lang="en-US" sz="2300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AB10236-8C0C-4513-A705-FF0A3A86594A}" type="slidenum">
              <a:rPr lang="en-US" smtClean="0"/>
              <a:pPr defTabSz="909638"/>
              <a:t>83</a:t>
            </a:fld>
            <a:endParaRPr 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3663" y="663575"/>
            <a:ext cx="4306887" cy="3230563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5645150"/>
            <a:ext cx="5191125" cy="2695575"/>
          </a:xfrm>
          <a:noFill/>
          <a:ln/>
        </p:spPr>
        <p:txBody>
          <a:bodyPr/>
          <a:lstStyle/>
          <a:p>
            <a:pPr eaLnBrk="1" hangingPunct="1"/>
            <a:endParaRPr lang="en-US" sz="2300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74C4EA07-CDFC-4691-BF69-8A444FF6D85D}" type="slidenum">
              <a:rPr lang="en-US" smtClean="0"/>
              <a:pPr defTabSz="909638"/>
              <a:t>84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663575"/>
            <a:ext cx="2641600" cy="19812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3001963"/>
            <a:ext cx="5191125" cy="5338762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B27C8360-E2A2-4EDB-82D6-A9E3C9BCD83C}" type="slidenum">
              <a:rPr lang="en-US" smtClean="0"/>
              <a:pPr defTabSz="909638"/>
              <a:t>85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9638"/>
            <a:fld id="{610A144F-0C17-40F9-8FEC-2C06C7BF8545}" type="slidenum">
              <a:rPr lang="en-US" smtClean="0"/>
              <a:pPr defTabSz="909638"/>
              <a:t>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5075" y="663575"/>
            <a:ext cx="2641600" cy="19812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3001963"/>
            <a:ext cx="5191125" cy="5338762"/>
          </a:xfrm>
          <a:noFill/>
          <a:ln/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120BE7-FE35-4678-BA78-8ABF70DE5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8F2BD7-52BD-442C-9B70-93DF512921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5E0D6C-0A4C-4D2E-A266-0491F3FA49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222E1D-FEDC-48E5-A672-60438542B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4343400"/>
            <a:ext cx="64008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300" b="1" dirty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1600" y="4705350"/>
            <a:ext cx="59436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tx2"/>
                </a:solidFill>
              </a:rPr>
              <a:t>1600 Clifton Road NE, Atlanta, GA 30333</a:t>
            </a:r>
          </a:p>
          <a:p>
            <a:pPr eaLnBrk="0" hangingPunct="0">
              <a:defRPr/>
            </a:pPr>
            <a:r>
              <a:rPr lang="en-US" sz="1200" dirty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eaLnBrk="0" hangingPunct="0">
              <a:defRPr/>
            </a:pPr>
            <a:r>
              <a:rPr lang="en-US" sz="1200" dirty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5421313"/>
            <a:ext cx="5943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900" dirty="0">
                <a:solidFill>
                  <a:schemeClr val="tx2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6" r:id="rId2"/>
    <p:sldLayoutId id="2147484271" r:id="rId3"/>
    <p:sldLayoutId id="2147484272" r:id="rId4"/>
    <p:sldLayoutId id="2147484273" r:id="rId5"/>
    <p:sldLayoutId id="2147484267" r:id="rId6"/>
    <p:sldLayoutId id="2147484268" r:id="rId7"/>
    <p:sldLayoutId id="2147484269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Microsoft_Office_Excel_97-2003_Worksheet1.xls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Microsoft_Office_Excel_97-2003_Worksheet2.xls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ubtitle 1"/>
          <p:cNvSpPr>
            <a:spLocks noGrp="1"/>
          </p:cNvSpPr>
          <p:nvPr>
            <p:ph type="subTitle" idx="1"/>
          </p:nvPr>
        </p:nvSpPr>
        <p:spPr bwMode="auto">
          <a:xfrm>
            <a:off x="1447800" y="3048000"/>
            <a:ext cx="64008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Jeanne Moorman, NCEH</a:t>
            </a:r>
          </a:p>
          <a:p>
            <a:pPr eaLnBrk="1" hangingPunct="1"/>
            <a:r>
              <a:rPr lang="en-US" smtClean="0"/>
              <a:t>Survey Statistician</a:t>
            </a:r>
          </a:p>
          <a:p>
            <a:pPr eaLnBrk="1" hangingPunct="1"/>
            <a:endParaRPr lang="en-US" smtClean="0"/>
          </a:p>
        </p:txBody>
      </p:sp>
      <p:sp>
        <p:nvSpPr>
          <p:cNvPr id="61443" name="Title 3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1676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Asthma Surveillance:</a:t>
            </a:r>
            <a:br>
              <a:rPr lang="en-US" smtClean="0"/>
            </a:br>
            <a:r>
              <a:rPr lang="en-US" smtClean="0"/>
              <a:t>A focus on children</a:t>
            </a:r>
          </a:p>
        </p:txBody>
      </p:sp>
      <p:sp>
        <p:nvSpPr>
          <p:cNvPr id="61444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National Center for Environmental Health; National Center for Health Statistics</a:t>
            </a:r>
          </a:p>
        </p:txBody>
      </p:sp>
      <p:sp>
        <p:nvSpPr>
          <p:cNvPr id="61445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Air Pollution and Respiratory Health Branch</a:t>
            </a:r>
          </a:p>
        </p:txBody>
      </p:sp>
      <p:sp>
        <p:nvSpPr>
          <p:cNvPr id="7" name="Subtitle 1"/>
          <p:cNvSpPr txBox="1">
            <a:spLocks/>
          </p:cNvSpPr>
          <p:nvPr/>
        </p:nvSpPr>
        <p:spPr bwMode="auto">
          <a:xfrm>
            <a:off x="1371600" y="4038600"/>
            <a:ext cx="64008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Lara Akinbami, NCHS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solidFill>
                  <a:schemeClr val="bg2"/>
                </a:solidFill>
                <a:latin typeface="+mn-lt"/>
              </a:rPr>
              <a:t>Medical Officer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b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0010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/>
              <a:t>National Datasets of Importance to </a:t>
            </a:r>
            <a:br>
              <a:rPr lang="en-US" sz="3200" b="1" smtClean="0"/>
            </a:br>
            <a:r>
              <a:rPr lang="en-US" sz="3200" b="1" smtClean="0"/>
              <a:t>Asthma Surveillance and </a:t>
            </a:r>
            <a:r>
              <a:rPr lang="en-US" sz="3200" b="1" smtClean="0">
                <a:solidFill>
                  <a:schemeClr val="bg2"/>
                </a:solidFill>
              </a:rPr>
              <a:t>Research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smtClean="0"/>
              <a:t>National Health Interview Survey (NHIS)</a:t>
            </a:r>
          </a:p>
          <a:p>
            <a:pPr eaLnBrk="1" hangingPunct="1"/>
            <a:r>
              <a:rPr lang="en-US" sz="2400" b="1" smtClean="0"/>
              <a:t>National Vital Statistics System (NVSS)</a:t>
            </a:r>
          </a:p>
          <a:p>
            <a:pPr eaLnBrk="1" hangingPunct="1"/>
            <a:r>
              <a:rPr lang="en-US" sz="2400" b="1" smtClean="0"/>
              <a:t>National Hospital Discharge Survey (NHDS)</a:t>
            </a:r>
          </a:p>
          <a:p>
            <a:pPr eaLnBrk="1" hangingPunct="1"/>
            <a:r>
              <a:rPr lang="en-US" sz="2400" b="1" smtClean="0"/>
              <a:t>National Ambulatory Medical Care Survey (NAMCS)</a:t>
            </a:r>
          </a:p>
          <a:p>
            <a:pPr eaLnBrk="1" hangingPunct="1"/>
            <a:r>
              <a:rPr lang="en-US" sz="2400" b="1" smtClean="0"/>
              <a:t>National Hospital Ambulatory Medical Care Survey (NHAMCS)</a:t>
            </a:r>
          </a:p>
          <a:p>
            <a:pPr eaLnBrk="1" hangingPunct="1"/>
            <a:r>
              <a:rPr lang="en-US" sz="2400" b="1" smtClean="0">
                <a:solidFill>
                  <a:schemeClr val="bg2"/>
                </a:solidFill>
              </a:rPr>
              <a:t>National Health and Nutrition Examination Survey (NHANES)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Asthma Surveillance Measures	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28800" y="1295400"/>
            <a:ext cx="4953000" cy="48355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</a:rPr>
              <a:t>Prevalence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</a:rPr>
              <a:t>Lifetime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</a:rPr>
              <a:t>Current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>
                <a:solidFill>
                  <a:schemeClr val="bg2"/>
                </a:solidFill>
              </a:rPr>
              <a:t>Attack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Encounters: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Office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Hospital outpatient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Emergency room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Hospitalizations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200" b="1" smtClean="0"/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Deaths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Where do we get prevalence data?</a:t>
            </a: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90600" y="1752600"/>
            <a:ext cx="7772400" cy="4121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2"/>
                </a:solidFill>
              </a:rPr>
              <a:t>Self reported survey data (NHIS)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Adult self report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Child by adult proxy</a:t>
            </a:r>
            <a:r>
              <a:rPr lang="en-US" sz="2400" b="1" smtClean="0"/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bg2"/>
                </a:solidFill>
              </a:rPr>
              <a:t>Current questions: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Ever told by a doctor (lifetime asthma)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Still have asthma (current asthma)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Had an attack in the past 12 months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8651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/>
              <a:t>National Health Interview Survey (NHIS)</a:t>
            </a:r>
          </a:p>
        </p:txBody>
      </p:sp>
      <p:sp>
        <p:nvSpPr>
          <p:cNvPr id="7373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/>
              <a:t>Asthma measure: prevalence</a:t>
            </a:r>
          </a:p>
          <a:p>
            <a:pPr eaLnBrk="1" hangingPunct="1"/>
            <a:r>
              <a:rPr lang="en-US" sz="2800" b="1" smtClean="0"/>
              <a:t>Conducted continuously by NCHS</a:t>
            </a:r>
          </a:p>
          <a:p>
            <a:pPr eaLnBrk="1" hangingPunct="1"/>
            <a:r>
              <a:rPr lang="en-US" sz="2800" b="1" smtClean="0"/>
              <a:t>Purpose: monitor health of U.S. population </a:t>
            </a:r>
          </a:p>
          <a:p>
            <a:pPr eaLnBrk="1" hangingPunct="1"/>
            <a:r>
              <a:rPr lang="en-US" sz="2800" b="1" smtClean="0"/>
              <a:t>Covers civilian non-institutionalized population </a:t>
            </a:r>
          </a:p>
          <a:p>
            <a:pPr eaLnBrk="1" hangingPunct="1"/>
            <a:r>
              <a:rPr lang="en-US" sz="2800" b="1" smtClean="0"/>
              <a:t>Cross-sectional household interview survey; multi-stage area probability sample design</a:t>
            </a:r>
          </a:p>
          <a:p>
            <a:pPr eaLnBrk="1" hangingPunct="1"/>
            <a:r>
              <a:rPr lang="en-US" sz="2800" b="1" smtClean="0"/>
              <a:t>Based on adult </a:t>
            </a:r>
            <a:r>
              <a:rPr lang="en-US" sz="2800" b="1" i="1" smtClean="0"/>
              <a:t>self-report </a:t>
            </a:r>
            <a:r>
              <a:rPr lang="en-US" sz="2800" b="1" smtClean="0"/>
              <a:t>only since 1997</a:t>
            </a:r>
          </a:p>
          <a:p>
            <a:pPr lvl="1" eaLnBrk="1" hangingPunct="1"/>
            <a:r>
              <a:rPr lang="en-US" sz="2000" b="1" smtClean="0"/>
              <a:t>Some adult proxy reports before</a:t>
            </a:r>
          </a:p>
          <a:p>
            <a:pPr lvl="1" eaLnBrk="1" hangingPunct="1"/>
            <a:r>
              <a:rPr lang="en-US" sz="2000" b="1" smtClean="0"/>
              <a:t>Child reports always by adult proxy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534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1997 NHIS Redesign </a:t>
            </a:r>
            <a:br>
              <a:rPr lang="en-US" sz="3600" b="1" smtClean="0"/>
            </a:br>
            <a:r>
              <a:rPr lang="en-US" sz="3600" b="1" smtClean="0"/>
              <a:t> Changes for Asthma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Pre 1997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Incidence (very rough)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12-Month prevalence: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“During past 12 months, did anyone in the family have asthma?”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Post 1997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smtClean="0"/>
              <a:t>Lifetime prevalence: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“Has a Doctor or other health professional ever told you that you have asthma?”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Attack Prevalence: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If ever diagnosed, asked “During past 12 months, had episode of asthma or asthma attack</a:t>
            </a:r>
            <a:r>
              <a:rPr lang="en-US" b="1" smtClean="0"/>
              <a:t>?”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Current prevalence, 2001+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smtClean="0"/>
              <a:t>If ever diagnosed, asked “Do you still have asthma?”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</a:rPr>
              <a:t>Asthma Prevalence</a:t>
            </a:r>
            <a:r>
              <a:rPr lang="en-US" b="1" smtClean="0">
                <a:solidFill>
                  <a:schemeClr val="tx2"/>
                </a:solidFill>
              </a:rPr>
              <a:t/>
            </a:r>
            <a:br>
              <a:rPr lang="en-US" b="1" smtClean="0">
                <a:solidFill>
                  <a:schemeClr val="tx2"/>
                </a:solidFill>
              </a:rPr>
            </a:br>
            <a:r>
              <a:rPr lang="en-US" sz="2000" b="1" smtClean="0">
                <a:solidFill>
                  <a:schemeClr val="tx2"/>
                </a:solidFill>
              </a:rPr>
              <a:t>United States: 1980-2008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93738" y="1143000"/>
          <a:ext cx="8445500" cy="4960938"/>
        </p:xfrm>
        <a:graphic>
          <a:graphicData uri="http://schemas.openxmlformats.org/presentationml/2006/ole">
            <p:oleObj spid="_x0000_s1026" name="Chart" r:id="rId4" imgW="7086509" imgH="4162532" progId="MSGraph.Chart.8">
              <p:embed followColorScheme="full"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 Source:   NHIS; National Center for Health  Statistics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09800" y="3048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12-Month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819400" y="3429000"/>
            <a:ext cx="685800" cy="228600"/>
          </a:xfrm>
          <a:prstGeom prst="line">
            <a:avLst/>
          </a:prstGeom>
          <a:noFill/>
          <a:ln w="158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886200" y="1524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FF33"/>
                </a:solidFill>
                <a:latin typeface="Times New Roman" pitchFamily="18" charset="0"/>
              </a:rPr>
              <a:t>Lifetime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95800" y="1905000"/>
            <a:ext cx="609600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191000" y="4038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Attack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5257800" y="4038600"/>
            <a:ext cx="3048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010400" y="243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  <a:latin typeface="Times New Roman" pitchFamily="18" charset="0"/>
              </a:rPr>
              <a:t>Current</a:t>
            </a: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H="1">
            <a:off x="6781800" y="2819400"/>
            <a:ext cx="762000" cy="76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chemeClr val="tx2"/>
                </a:solidFill>
              </a:rPr>
              <a:t>Child Asthma Prevalence</a:t>
            </a:r>
            <a:r>
              <a:rPr lang="en-US" b="1" smtClean="0">
                <a:solidFill>
                  <a:schemeClr val="tx2"/>
                </a:solidFill>
              </a:rPr>
              <a:t/>
            </a:r>
            <a:br>
              <a:rPr lang="en-US" b="1" smtClean="0">
                <a:solidFill>
                  <a:schemeClr val="tx2"/>
                </a:solidFill>
              </a:rPr>
            </a:br>
            <a:r>
              <a:rPr lang="en-US" sz="2000" b="1" smtClean="0">
                <a:solidFill>
                  <a:schemeClr val="tx2"/>
                </a:solidFill>
              </a:rPr>
              <a:t>United States: 1980-2008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93738" y="1287463"/>
          <a:ext cx="8445500" cy="4960937"/>
        </p:xfrm>
        <a:graphic>
          <a:graphicData uri="http://schemas.openxmlformats.org/presentationml/2006/ole">
            <p:oleObj spid="_x0000_s2050" name="Chart" r:id="rId4" imgW="7086509" imgH="4162532" progId="MSGraph.Chart.8">
              <p:embed followColorScheme="full"/>
            </p:oleObj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60960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 Source:   NHIS; National Center for Health  Statistics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09800" y="2667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12-Month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895600" y="3124200"/>
            <a:ext cx="685800" cy="228600"/>
          </a:xfrm>
          <a:prstGeom prst="line">
            <a:avLst/>
          </a:prstGeom>
          <a:noFill/>
          <a:ln w="158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1524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FF33"/>
                </a:solidFill>
                <a:latin typeface="Times New Roman" pitchFamily="18" charset="0"/>
              </a:rPr>
              <a:t>Lifetime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495800" y="1828800"/>
            <a:ext cx="685800" cy="152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267200" y="3886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Attack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5257800" y="3810000"/>
            <a:ext cx="30480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29400" y="3048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FF"/>
                </a:solidFill>
                <a:latin typeface="Times New Roman" pitchFamily="18" charset="0"/>
              </a:rPr>
              <a:t>Current</a:t>
            </a:r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H="1" flipV="1">
            <a:off x="6172200" y="3124200"/>
            <a:ext cx="533400" cy="2286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Current Asthma Prevalence by Age and Sex:</a:t>
            </a:r>
            <a:br>
              <a:rPr lang="en-US" sz="2800" b="1" smtClean="0">
                <a:solidFill>
                  <a:schemeClr val="bg2"/>
                </a:solidFill>
              </a:rPr>
            </a:br>
            <a:r>
              <a:rPr lang="en-US" sz="2800" b="1" smtClean="0">
                <a:solidFill>
                  <a:schemeClr val="bg2"/>
                </a:solidFill>
              </a:rPr>
              <a:t>2008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450850" y="1584325"/>
          <a:ext cx="8242300" cy="4432300"/>
        </p:xfrm>
        <a:graphic>
          <a:graphicData uri="http://schemas.openxmlformats.org/presentationml/2006/ole">
            <p:oleObj spid="_x0000_s3074" name="Chart" r:id="rId4" imgW="8219999" imgH="4419570" progId="MSGraph.Chart.8">
              <p:embed followColorScheme="full"/>
            </p:oleObj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80010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1"/>
              <a:t> Source:   NHIS; National Center for Health  Statistics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7391400" y="2879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943600" y="2879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572000" y="2879725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3657600" y="1981200"/>
            <a:ext cx="53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209800" y="28956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Current Asthma Prevalence among Children by demographic characteristics:  2006-2008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4098" name="Chart" r:id="rId4" imgW="8220013" imgH="4533979" progId="MSGraph.Chart.8">
              <p:embed followColorScheme="full"/>
            </p:oleObj>
          </a:graphicData>
        </a:graphic>
      </p:graphicFrame>
      <p:sp>
        <p:nvSpPr>
          <p:cNvPr id="4100" name="Text Box 5" descr="50%"/>
          <p:cNvSpPr txBox="1">
            <a:spLocks noChangeArrowheads="1"/>
          </p:cNvSpPr>
          <p:nvPr/>
        </p:nvSpPr>
        <p:spPr bwMode="auto">
          <a:xfrm>
            <a:off x="5257800" y="2209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4101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* 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AIAN=American Indian/Alaska Native</a:t>
            </a:r>
          </a:p>
          <a:p>
            <a:pPr eaLnBrk="0" hangingPunct="0"/>
            <a:r>
              <a:rPr lang="en-US" sz="1200" b="1"/>
              <a:t>MSA=metropolitan statistical area</a:t>
            </a:r>
          </a:p>
          <a:p>
            <a:pPr eaLnBrk="0" hangingPunct="0"/>
            <a:r>
              <a:rPr lang="en-US" sz="1200" b="1"/>
              <a:t>Data Source: CDC/NCHS: National Health Interview Survey (NHIS)</a:t>
            </a:r>
          </a:p>
        </p:txBody>
      </p:sp>
      <p:sp>
        <p:nvSpPr>
          <p:cNvPr id="4102" name="Text Box 7" descr="50%"/>
          <p:cNvSpPr txBox="1">
            <a:spLocks noChangeArrowheads="1"/>
          </p:cNvSpPr>
          <p:nvPr/>
        </p:nvSpPr>
        <p:spPr bwMode="auto">
          <a:xfrm>
            <a:off x="5638800" y="1524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4103" name="Text Box 8" descr="50%"/>
          <p:cNvSpPr txBox="1">
            <a:spLocks noChangeArrowheads="1"/>
          </p:cNvSpPr>
          <p:nvPr/>
        </p:nvSpPr>
        <p:spPr bwMode="auto">
          <a:xfrm>
            <a:off x="6019800" y="3352800"/>
            <a:ext cx="381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4104" name="Text Box 11" descr="50%"/>
          <p:cNvSpPr txBox="1">
            <a:spLocks noChangeArrowheads="1"/>
          </p:cNvSpPr>
          <p:nvPr/>
        </p:nvSpPr>
        <p:spPr bwMode="auto">
          <a:xfrm>
            <a:off x="2514600" y="28194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4105" name="Text Box 12" descr="50%"/>
          <p:cNvSpPr txBox="1">
            <a:spLocks noChangeArrowheads="1"/>
          </p:cNvSpPr>
          <p:nvPr/>
        </p:nvSpPr>
        <p:spPr bwMode="auto">
          <a:xfrm>
            <a:off x="3657600" y="2971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4106" name="Text Box 12" descr="50%"/>
          <p:cNvSpPr txBox="1">
            <a:spLocks noChangeArrowheads="1"/>
          </p:cNvSpPr>
          <p:nvPr/>
        </p:nvSpPr>
        <p:spPr bwMode="auto">
          <a:xfrm>
            <a:off x="4070350" y="2667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</a:rPr>
              <a:t>Current Asthma Prevalence among Children </a:t>
            </a:r>
            <a:br>
              <a:rPr lang="en-US" sz="2800" b="1" smtClean="0">
                <a:solidFill>
                  <a:schemeClr val="tx2"/>
                </a:solidFill>
              </a:rPr>
            </a:br>
            <a:r>
              <a:rPr lang="en-US" sz="2800" b="1" smtClean="0">
                <a:solidFill>
                  <a:schemeClr val="tx2"/>
                </a:solidFill>
              </a:rPr>
              <a:t>by Race/ethnicity and Poverty: 2006-2008</a:t>
            </a:r>
            <a:endParaRPr lang="en-US" sz="2800" b="1" smtClean="0">
              <a:solidFill>
                <a:srgbClr val="000099"/>
              </a:solidFill>
            </a:endParaRPr>
          </a:p>
        </p:txBody>
      </p:sp>
      <p:sp>
        <p:nvSpPr>
          <p:cNvPr id="5124" name="Text Box 1037"/>
          <p:cNvSpPr txBox="1">
            <a:spLocks noChangeArrowheads="1"/>
          </p:cNvSpPr>
          <p:nvPr/>
        </p:nvSpPr>
        <p:spPr bwMode="auto">
          <a:xfrm>
            <a:off x="228600" y="6172200"/>
            <a:ext cx="8610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* two-sided significance test significant at the 0.05 level compared to non-Hispanic white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Data Source: CDC: Health Data Interactive www.cdc.gov/nchs/hdi.htm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85800" y="1676400"/>
          <a:ext cx="7840663" cy="4724400"/>
        </p:xfrm>
        <a:graphic>
          <a:graphicData uri="http://schemas.openxmlformats.org/presentationml/2006/ole">
            <p:oleObj spid="_x0000_s5122" name="Chart" r:id="rId4" imgW="8219999" imgH="4524360" progId="MSGraph.Chart.8">
              <p:embed followColorScheme="full"/>
            </p:oleObj>
          </a:graphicData>
        </a:graphic>
      </p:graphicFrame>
      <p:sp>
        <p:nvSpPr>
          <p:cNvPr id="5125" name="Text Box 11" descr="50%"/>
          <p:cNvSpPr txBox="1">
            <a:spLocks noChangeArrowheads="1"/>
          </p:cNvSpPr>
          <p:nvPr/>
        </p:nvSpPr>
        <p:spPr bwMode="auto">
          <a:xfrm>
            <a:off x="1524000" y="39624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26" name="Text Box 11" descr="50%"/>
          <p:cNvSpPr txBox="1">
            <a:spLocks noChangeArrowheads="1"/>
          </p:cNvSpPr>
          <p:nvPr/>
        </p:nvSpPr>
        <p:spPr bwMode="auto">
          <a:xfrm>
            <a:off x="2362200" y="2895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27" name="Text Box 11" descr="50%"/>
          <p:cNvSpPr txBox="1">
            <a:spLocks noChangeArrowheads="1"/>
          </p:cNvSpPr>
          <p:nvPr/>
        </p:nvSpPr>
        <p:spPr bwMode="auto">
          <a:xfrm>
            <a:off x="2743200" y="2362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28" name="Text Box 11" descr="50%"/>
          <p:cNvSpPr txBox="1">
            <a:spLocks noChangeArrowheads="1"/>
          </p:cNvSpPr>
          <p:nvPr/>
        </p:nvSpPr>
        <p:spPr bwMode="auto">
          <a:xfrm>
            <a:off x="3294063" y="4038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29" name="Text Box 11" descr="50%"/>
          <p:cNvSpPr txBox="1">
            <a:spLocks noChangeArrowheads="1"/>
          </p:cNvSpPr>
          <p:nvPr/>
        </p:nvSpPr>
        <p:spPr bwMode="auto">
          <a:xfrm>
            <a:off x="4083050" y="271145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30" name="Text Box 11" descr="50%"/>
          <p:cNvSpPr txBox="1">
            <a:spLocks noChangeArrowheads="1"/>
          </p:cNvSpPr>
          <p:nvPr/>
        </p:nvSpPr>
        <p:spPr bwMode="auto">
          <a:xfrm>
            <a:off x="4479925" y="207327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31" name="Text Box 11" descr="50%"/>
          <p:cNvSpPr txBox="1">
            <a:spLocks noChangeArrowheads="1"/>
          </p:cNvSpPr>
          <p:nvPr/>
        </p:nvSpPr>
        <p:spPr bwMode="auto">
          <a:xfrm>
            <a:off x="5029200" y="4114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32" name="Text Box 11" descr="50%"/>
          <p:cNvSpPr txBox="1">
            <a:spLocks noChangeArrowheads="1"/>
          </p:cNvSpPr>
          <p:nvPr/>
        </p:nvSpPr>
        <p:spPr bwMode="auto">
          <a:xfrm>
            <a:off x="5791200" y="2971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33" name="Text Box 11" descr="50%"/>
          <p:cNvSpPr txBox="1">
            <a:spLocks noChangeArrowheads="1"/>
          </p:cNvSpPr>
          <p:nvPr/>
        </p:nvSpPr>
        <p:spPr bwMode="auto">
          <a:xfrm>
            <a:off x="6203950" y="24384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5134" name="Text Box 11" descr="50%"/>
          <p:cNvSpPr txBox="1">
            <a:spLocks noChangeArrowheads="1"/>
          </p:cNvSpPr>
          <p:nvPr/>
        </p:nvSpPr>
        <p:spPr bwMode="auto">
          <a:xfrm>
            <a:off x="7527925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 </a:t>
            </a:r>
          </a:p>
        </p:txBody>
      </p:sp>
      <p:sp>
        <p:nvSpPr>
          <p:cNvPr id="5135" name="Text Box 11" descr="50%"/>
          <p:cNvSpPr txBox="1">
            <a:spLocks noChangeArrowheads="1"/>
          </p:cNvSpPr>
          <p:nvPr/>
        </p:nvSpPr>
        <p:spPr bwMode="auto">
          <a:xfrm>
            <a:off x="7969250" y="2971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60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National Asthma Program</a:t>
            </a:r>
            <a:br>
              <a:rPr lang="en-US" b="1" smtClean="0"/>
            </a:br>
            <a:r>
              <a:rPr lang="en-US" b="1" smtClean="0"/>
              <a:t>NACP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667000" y="2362200"/>
            <a:ext cx="3886200" cy="381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sz="3600" b="1" smtClean="0"/>
              <a:t>Components: </a:t>
            </a:r>
          </a:p>
          <a:p>
            <a:pPr lvl="1" eaLnBrk="1" hangingPunct="1"/>
            <a:r>
              <a:rPr lang="en-US" b="1" smtClean="0">
                <a:solidFill>
                  <a:schemeClr val="bg2"/>
                </a:solidFill>
              </a:rPr>
              <a:t>Surveillance</a:t>
            </a:r>
          </a:p>
          <a:p>
            <a:pPr eaLnBrk="1" hangingPunct="1">
              <a:buFontTx/>
              <a:buNone/>
            </a:pPr>
            <a:endParaRPr lang="en-US" sz="1600" b="1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b="1" smtClean="0"/>
              <a:t>Partnerships </a:t>
            </a:r>
          </a:p>
          <a:p>
            <a:pPr eaLnBrk="1" hangingPunct="1">
              <a:buFontTx/>
              <a:buNone/>
            </a:pPr>
            <a:endParaRPr lang="en-US" sz="1600" b="1" smtClean="0"/>
          </a:p>
          <a:p>
            <a:pPr lvl="1" eaLnBrk="1" hangingPunct="1"/>
            <a:r>
              <a:rPr lang="en-US" b="1" smtClean="0"/>
              <a:t>Research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Attacks among People with Asthma,</a:t>
            </a:r>
            <a:br>
              <a:rPr lang="en-US" sz="2800" b="1" smtClean="0">
                <a:solidFill>
                  <a:schemeClr val="bg2"/>
                </a:solidFill>
              </a:rPr>
            </a:br>
            <a:r>
              <a:rPr lang="en-US" sz="2800" b="1" smtClean="0">
                <a:solidFill>
                  <a:schemeClr val="bg2"/>
                </a:solidFill>
              </a:rPr>
              <a:t>by Age and Sex: 2008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idx="1"/>
          </p:nvPr>
        </p:nvGraphicFramePr>
        <p:xfrm>
          <a:off x="609600" y="1752600"/>
          <a:ext cx="7772400" cy="4114800"/>
        </p:xfrm>
        <a:graphic>
          <a:graphicData uri="http://schemas.openxmlformats.org/presentationml/2006/ole">
            <p:oleObj spid="_x0000_s6146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Source: NHIS; National Center for Health Statistics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239000" y="2667000"/>
            <a:ext cx="45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Attacks Rates among all Children by demographic characteristics: 2006-2008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7170" name="Chart" r:id="rId4" imgW="8220013" imgH="4533979" progId="MSGraph.Chart.8">
              <p:embed followColorScheme="full"/>
            </p:oleObj>
          </a:graphicData>
        </a:graphic>
      </p:graphicFrame>
      <p:sp>
        <p:nvSpPr>
          <p:cNvPr id="7172" name="Text Box 5" descr="50%"/>
          <p:cNvSpPr txBox="1">
            <a:spLocks noChangeArrowheads="1"/>
          </p:cNvSpPr>
          <p:nvPr/>
        </p:nvSpPr>
        <p:spPr bwMode="auto">
          <a:xfrm>
            <a:off x="5197475" y="3278188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7173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* 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AIAN=American Indian/Alaska Native</a:t>
            </a:r>
          </a:p>
          <a:p>
            <a:pPr eaLnBrk="0" hangingPunct="0"/>
            <a:r>
              <a:rPr lang="en-US" sz="1200" b="1"/>
              <a:t>MSA=metropolitan statistical area</a:t>
            </a:r>
          </a:p>
          <a:p>
            <a:pPr eaLnBrk="0" hangingPunct="0"/>
            <a:r>
              <a:rPr lang="en-US" sz="1200" b="1"/>
              <a:t>Data Source: CDC/NCHS: National Health Interview Survey (NHIS)</a:t>
            </a:r>
          </a:p>
        </p:txBody>
      </p:sp>
      <p:sp>
        <p:nvSpPr>
          <p:cNvPr id="7174" name="Text Box 7" descr="50%"/>
          <p:cNvSpPr txBox="1">
            <a:spLocks noChangeArrowheads="1"/>
          </p:cNvSpPr>
          <p:nvPr/>
        </p:nvSpPr>
        <p:spPr bwMode="auto">
          <a:xfrm>
            <a:off x="5607050" y="2835275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7175" name="Text Box 11" descr="50%"/>
          <p:cNvSpPr txBox="1">
            <a:spLocks noChangeArrowheads="1"/>
          </p:cNvSpPr>
          <p:nvPr/>
        </p:nvSpPr>
        <p:spPr bwMode="auto">
          <a:xfrm>
            <a:off x="2546350" y="3582988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7176" name="Text Box 12" descr="50%"/>
          <p:cNvSpPr txBox="1">
            <a:spLocks noChangeArrowheads="1"/>
          </p:cNvSpPr>
          <p:nvPr/>
        </p:nvSpPr>
        <p:spPr bwMode="auto">
          <a:xfrm>
            <a:off x="3689350" y="3657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7177" name="Text Box 12" descr="50%"/>
          <p:cNvSpPr txBox="1">
            <a:spLocks noChangeArrowheads="1"/>
          </p:cNvSpPr>
          <p:nvPr/>
        </p:nvSpPr>
        <p:spPr bwMode="auto">
          <a:xfrm>
            <a:off x="4098925" y="3505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</a:rPr>
              <a:t>Asthma attack prevalence among all Children </a:t>
            </a:r>
            <a:br>
              <a:rPr lang="en-US" sz="2800" b="1" smtClean="0">
                <a:solidFill>
                  <a:schemeClr val="tx2"/>
                </a:solidFill>
              </a:rPr>
            </a:br>
            <a:r>
              <a:rPr lang="en-US" sz="2800" b="1" smtClean="0">
                <a:solidFill>
                  <a:schemeClr val="tx2"/>
                </a:solidFill>
              </a:rPr>
              <a:t>by race/ethnicity and poverty: 2006-2008 </a:t>
            </a:r>
            <a:endParaRPr lang="en-US" sz="2800" b="1" smtClean="0">
              <a:solidFill>
                <a:srgbClr val="000099"/>
              </a:solidFill>
            </a:endParaRPr>
          </a:p>
        </p:txBody>
      </p:sp>
      <p:sp>
        <p:nvSpPr>
          <p:cNvPr id="8196" name="Text Box 1037"/>
          <p:cNvSpPr txBox="1">
            <a:spLocks noChangeArrowheads="1"/>
          </p:cNvSpPr>
          <p:nvPr/>
        </p:nvSpPr>
        <p:spPr bwMode="auto">
          <a:xfrm>
            <a:off x="228600" y="6172200"/>
            <a:ext cx="8610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* two-sided significance test significant at the 0.05 level compared to non-Hispanic white</a:t>
            </a:r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Data Source: CDC: Health Data Interactive www.cdc.gov/nchs/hdi.htm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85800" y="1676400"/>
          <a:ext cx="7840663" cy="4724400"/>
        </p:xfrm>
        <a:graphic>
          <a:graphicData uri="http://schemas.openxmlformats.org/presentationml/2006/ole">
            <p:oleObj spid="_x0000_s8194" name="Chart" r:id="rId4" imgW="8220170" imgH="4533995" progId="MSGraph.Chart.8">
              <p:embed followColorScheme="full"/>
            </p:oleObj>
          </a:graphicData>
        </a:graphic>
      </p:graphicFrame>
      <p:sp>
        <p:nvSpPr>
          <p:cNvPr id="8197" name="Text Box 11" descr="50%"/>
          <p:cNvSpPr txBox="1">
            <a:spLocks noChangeArrowheads="1"/>
          </p:cNvSpPr>
          <p:nvPr/>
        </p:nvSpPr>
        <p:spPr bwMode="auto">
          <a:xfrm>
            <a:off x="2362200" y="3886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8198" name="Text Box 11" descr="50%"/>
          <p:cNvSpPr txBox="1">
            <a:spLocks noChangeArrowheads="1"/>
          </p:cNvSpPr>
          <p:nvPr/>
        </p:nvSpPr>
        <p:spPr bwMode="auto">
          <a:xfrm>
            <a:off x="2743200" y="35052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8199" name="Text Box 11" descr="50%"/>
          <p:cNvSpPr txBox="1">
            <a:spLocks noChangeArrowheads="1"/>
          </p:cNvSpPr>
          <p:nvPr/>
        </p:nvSpPr>
        <p:spPr bwMode="auto">
          <a:xfrm>
            <a:off x="4083050" y="3733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8200" name="Text Box 11" descr="50%"/>
          <p:cNvSpPr txBox="1">
            <a:spLocks noChangeArrowheads="1"/>
          </p:cNvSpPr>
          <p:nvPr/>
        </p:nvSpPr>
        <p:spPr bwMode="auto">
          <a:xfrm>
            <a:off x="4479925" y="30480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8201" name="Text Box 11" descr="50%"/>
          <p:cNvSpPr txBox="1">
            <a:spLocks noChangeArrowheads="1"/>
          </p:cNvSpPr>
          <p:nvPr/>
        </p:nvSpPr>
        <p:spPr bwMode="auto">
          <a:xfrm>
            <a:off x="5029200" y="44958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</a:t>
            </a:r>
          </a:p>
        </p:txBody>
      </p:sp>
      <p:sp>
        <p:nvSpPr>
          <p:cNvPr id="8202" name="Text Box 11" descr="50%"/>
          <p:cNvSpPr txBox="1">
            <a:spLocks noChangeArrowheads="1"/>
          </p:cNvSpPr>
          <p:nvPr/>
        </p:nvSpPr>
        <p:spPr bwMode="auto">
          <a:xfrm>
            <a:off x="7527925" y="4038600"/>
            <a:ext cx="38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*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274638"/>
            <a:ext cx="9144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tx2"/>
                </a:solidFill>
              </a:rPr>
              <a:t>Asthma Attacks among Children with Asthma by race/ethnicity and poverty: 2006-2008</a:t>
            </a:r>
            <a:endParaRPr lang="en-US" sz="2800" b="1" smtClean="0">
              <a:solidFill>
                <a:srgbClr val="000099"/>
              </a:solidFill>
            </a:endParaRPr>
          </a:p>
        </p:txBody>
      </p:sp>
      <p:sp>
        <p:nvSpPr>
          <p:cNvPr id="9220" name="Text Box 1037"/>
          <p:cNvSpPr txBox="1">
            <a:spLocks noChangeArrowheads="1"/>
          </p:cNvSpPr>
          <p:nvPr/>
        </p:nvSpPr>
        <p:spPr bwMode="auto">
          <a:xfrm>
            <a:off x="228600" y="6172200"/>
            <a:ext cx="8610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400" b="1"/>
          </a:p>
          <a:p>
            <a:pPr eaLnBrk="0" hangingPunct="0">
              <a:spcBef>
                <a:spcPct val="50000"/>
              </a:spcBef>
            </a:pPr>
            <a:r>
              <a:rPr lang="en-US" sz="1400" b="1"/>
              <a:t>Data Source: CDC: Health Data Interactive www.cdc.gov/nchs/hdi.htm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685800" y="1676400"/>
          <a:ext cx="7840663" cy="4724400"/>
        </p:xfrm>
        <a:graphic>
          <a:graphicData uri="http://schemas.openxmlformats.org/presentationml/2006/ole">
            <p:oleObj spid="_x0000_s9218" name="Chart" r:id="rId4" imgW="8220170" imgH="453399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1028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/>
              <a:t>Additional Asthma Content - NHIS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066800"/>
            <a:ext cx="7543800" cy="5334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smtClean="0"/>
              <a:t>1994 follow-back there is greater detail 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sz="2000" b="1" smtClean="0"/>
              <a:t>1999  15 “periodic” questions were asked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sz="2000" b="1" smtClean="0"/>
              <a:t>2001 HP2010 module started, but pulled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sz="2000" b="1" smtClean="0"/>
              <a:t>2002   5 - questions</a:t>
            </a:r>
          </a:p>
          <a:p>
            <a:pPr lvl="1" eaLnBrk="1" hangingPunct="1">
              <a:buSzPct val="79000"/>
              <a:buFont typeface="Wingdings" pitchFamily="2" charset="2"/>
              <a:buChar char="Ø"/>
            </a:pPr>
            <a:r>
              <a:rPr lang="en-US" sz="1800" b="1" smtClean="0"/>
              <a:t>ER, work/school loss, preventive meds, management plan, environment changes</a:t>
            </a:r>
          </a:p>
          <a:p>
            <a:pPr lvl="1" eaLnBrk="1" hangingPunct="1"/>
            <a:endParaRPr lang="en-US" sz="900" b="1" smtClean="0"/>
          </a:p>
          <a:p>
            <a:pPr eaLnBrk="1" hangingPunct="1"/>
            <a:r>
              <a:rPr lang="en-US" sz="2000" b="1" smtClean="0"/>
              <a:t>2003 - HP2010 asthma module 15 questions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z="1800" b="1" smtClean="0"/>
              <a:t>ER, work/school loss, medication, inhaler,  management plan, environment changes,  education, hospitalization</a:t>
            </a:r>
          </a:p>
          <a:p>
            <a:pPr eaLnBrk="1" hangingPunct="1"/>
            <a:endParaRPr lang="en-US" sz="900" b="1" smtClean="0"/>
          </a:p>
          <a:p>
            <a:pPr eaLnBrk="1" hangingPunct="1"/>
            <a:r>
              <a:rPr lang="en-US" sz="2000" b="1" smtClean="0"/>
              <a:t>2008 - HP2010 asthma module 15 questions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z="1800" b="1" smtClean="0"/>
              <a:t>ER, work/school loss, medication, inhaler,  management plan, environment changes,  education, hospitalization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Education among People with Asthma by Age group: 2008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1808163"/>
          <a:ext cx="7772400" cy="4114800"/>
        </p:xfrm>
        <a:graphic>
          <a:graphicData uri="http://schemas.openxmlformats.org/presentationml/2006/ole">
            <p:oleObj spid="_x0000_s10242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6096000"/>
            <a:ext cx="746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Source: NHIS; National Center for Health Statistics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2971800" y="2997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181600" y="2438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752600" y="3073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6324600" y="2362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Education among Children with Asthma by select characteristics: 2008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304800" y="838200"/>
          <a:ext cx="8526463" cy="4702175"/>
        </p:xfrm>
        <a:graphic>
          <a:graphicData uri="http://schemas.openxmlformats.org/presentationml/2006/ole">
            <p:oleObj spid="_x0000_s11266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11268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</a:t>
            </a:r>
          </a:p>
          <a:p>
            <a:pPr eaLnBrk="0" hangingPunct="0"/>
            <a:r>
              <a:rPr lang="en-US" sz="1200" b="1"/>
              <a:t>Data Source: CDC/NCHS: National Health Interview Survey (NHIS)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24600" y="5486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A. Plan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124200" y="5481638"/>
            <a:ext cx="106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Class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2590800" y="3073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1272" name="TextBox 12"/>
          <p:cNvSpPr txBox="1">
            <a:spLocks noChangeArrowheads="1"/>
          </p:cNvSpPr>
          <p:nvPr/>
        </p:nvSpPr>
        <p:spPr bwMode="auto">
          <a:xfrm>
            <a:off x="6705600" y="1320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3962400" y="30734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Medication Use among Children with Asthma: 2003 &amp; 2008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0" y="914400"/>
          <a:ext cx="8526463" cy="4702175"/>
        </p:xfrm>
        <a:graphic>
          <a:graphicData uri="http://schemas.openxmlformats.org/presentationml/2006/ole">
            <p:oleObj spid="_x0000_s12290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12292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* two-sided  test significant at the 0.05 level</a:t>
            </a:r>
          </a:p>
          <a:p>
            <a:pPr eaLnBrk="0" hangingPunct="0"/>
            <a:r>
              <a:rPr lang="en-US" sz="1200" b="1"/>
              <a:t>Data Source: CDC/NCHS: National Health Interview Survey (NHIS)</a:t>
            </a:r>
          </a:p>
        </p:txBody>
      </p:sp>
      <p:sp>
        <p:nvSpPr>
          <p:cNvPr id="12293" name="TextBox 9"/>
          <p:cNvSpPr txBox="1">
            <a:spLocks noChangeArrowheads="1"/>
          </p:cNvSpPr>
          <p:nvPr/>
        </p:nvSpPr>
        <p:spPr bwMode="auto">
          <a:xfrm>
            <a:off x="5791200" y="54864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Daily Control</a:t>
            </a:r>
          </a:p>
        </p:txBody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1905000" y="5481638"/>
            <a:ext cx="304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Too much Rescue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1828800" y="37592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>
            <a:off x="7391400" y="1320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7315201" y="1981200"/>
            <a:ext cx="4572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6248400" y="1612900"/>
            <a:ext cx="1066800" cy="63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228600" y="277813"/>
            <a:ext cx="8458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rgbClr val="FFFFFF"/>
                </a:solidFill>
              </a:rPr>
              <a:t>Percent with missed school days due to asthma, children ages 5-17 years with at least one asthma attack in past 12 months, 2002-2003</a:t>
            </a:r>
            <a:endParaRPr lang="en-US" smtClean="0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28600" y="1676400"/>
          <a:ext cx="8526463" cy="4473575"/>
        </p:xfrm>
        <a:graphic>
          <a:graphicData uri="http://schemas.openxmlformats.org/presentationml/2006/ole">
            <p:oleObj spid="_x0000_s13314" name="Chart" r:id="rId4" imgW="8220013" imgH="4533979" progId="MSGraph.Chart.8">
              <p:embed followColorScheme="full"/>
            </p:oleObj>
          </a:graphicData>
        </a:graphic>
      </p:graphicFrame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1566863" y="2765425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3317" name="TextBox 13"/>
          <p:cNvSpPr txBox="1">
            <a:spLocks noChangeArrowheads="1"/>
          </p:cNvSpPr>
          <p:nvPr/>
        </p:nvSpPr>
        <p:spPr bwMode="auto">
          <a:xfrm>
            <a:off x="4427538" y="2473325"/>
            <a:ext cx="381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5265738" y="2347913"/>
            <a:ext cx="381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6499225" y="2582863"/>
            <a:ext cx="38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3320" name="TextBox 13"/>
          <p:cNvSpPr txBox="1">
            <a:spLocks noChangeArrowheads="1"/>
          </p:cNvSpPr>
          <p:nvPr/>
        </p:nvSpPr>
        <p:spPr bwMode="auto">
          <a:xfrm>
            <a:off x="6907213" y="2473325"/>
            <a:ext cx="381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  <p:sp>
        <p:nvSpPr>
          <p:cNvPr id="13321" name="Text Box 6" descr="50%"/>
          <p:cNvSpPr txBox="1">
            <a:spLocks noChangeArrowheads="1"/>
          </p:cNvSpPr>
          <p:nvPr/>
        </p:nvSpPr>
        <p:spPr bwMode="auto">
          <a:xfrm>
            <a:off x="228600" y="6096000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/>
              <a:t>* two-sided test significant at the 0.05 level compared to the last category in each group</a:t>
            </a:r>
          </a:p>
          <a:p>
            <a:pPr eaLnBrk="0" hangingPunct="0"/>
            <a:r>
              <a:rPr lang="en-US" sz="1200" b="1"/>
              <a:t>Data Source: CDC/NCHS: National Health Interview Survey (NHIS)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Asthma Surveillance Measures	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28800" y="1371600"/>
            <a:ext cx="49530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Prevalence</a:t>
            </a:r>
          </a:p>
          <a:p>
            <a:pPr lvl="1" eaLnBrk="1" hangingPunct="1"/>
            <a:r>
              <a:rPr lang="en-US" sz="2400" b="1" smtClean="0"/>
              <a:t>Lifetime </a:t>
            </a:r>
          </a:p>
          <a:p>
            <a:pPr lvl="1" eaLnBrk="1" hangingPunct="1"/>
            <a:r>
              <a:rPr lang="en-US" sz="2400" b="1" smtClean="0"/>
              <a:t>Current</a:t>
            </a:r>
          </a:p>
          <a:p>
            <a:pPr lvl="1" eaLnBrk="1" hangingPunct="1"/>
            <a:r>
              <a:rPr lang="en-US" sz="2400" b="1" smtClean="0"/>
              <a:t>Attack</a:t>
            </a:r>
          </a:p>
          <a:p>
            <a:pPr eaLnBrk="1" hangingPunct="1"/>
            <a:r>
              <a:rPr lang="en-US" b="1" smtClean="0">
                <a:solidFill>
                  <a:schemeClr val="bg2"/>
                </a:solidFill>
              </a:rPr>
              <a:t>Encounters:</a:t>
            </a:r>
          </a:p>
          <a:p>
            <a:pPr lvl="1" eaLnBrk="1" hangingPunct="1"/>
            <a:r>
              <a:rPr lang="en-US" sz="2400" b="1" smtClean="0">
                <a:solidFill>
                  <a:schemeClr val="bg2"/>
                </a:solidFill>
              </a:rPr>
              <a:t>Office visits</a:t>
            </a:r>
          </a:p>
          <a:p>
            <a:pPr lvl="1" eaLnBrk="1" hangingPunct="1"/>
            <a:r>
              <a:rPr lang="en-US" sz="2400" b="1" smtClean="0">
                <a:solidFill>
                  <a:schemeClr val="bg2"/>
                </a:solidFill>
              </a:rPr>
              <a:t>Hospital outpatient visits</a:t>
            </a:r>
          </a:p>
          <a:p>
            <a:pPr lvl="1" eaLnBrk="1" hangingPunct="1"/>
            <a:r>
              <a:rPr lang="en-US" sz="2400" b="1" smtClean="0">
                <a:solidFill>
                  <a:schemeClr val="bg2"/>
                </a:solidFill>
              </a:rPr>
              <a:t>Emergency room visits</a:t>
            </a:r>
          </a:p>
          <a:p>
            <a:pPr lvl="1" eaLnBrk="1" hangingPunct="1"/>
            <a:r>
              <a:rPr lang="en-US" sz="2400" b="1" smtClean="0">
                <a:solidFill>
                  <a:schemeClr val="bg2"/>
                </a:solidFill>
              </a:rPr>
              <a:t>Hospitalizations</a:t>
            </a:r>
          </a:p>
          <a:p>
            <a:pPr eaLnBrk="1" hangingPunct="1"/>
            <a:r>
              <a:rPr lang="en-US" b="1" smtClean="0"/>
              <a:t>Deaths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Goals for today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9200" y="1524000"/>
            <a:ext cx="69342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Overview of asthma surveillance data sources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Overview of surveillance results, focusing on children</a:t>
            </a:r>
            <a:endParaRPr lang="en-US" sz="1400" b="1" smtClean="0"/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Trends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Comparisons by age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Comparisons by sex, race, poverty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Where do we get national encounter data?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746250"/>
            <a:ext cx="7772400" cy="4121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NAMCS</a:t>
            </a:r>
          </a:p>
          <a:p>
            <a:pPr lvl="1" eaLnBrk="1" hangingPunct="1"/>
            <a:r>
              <a:rPr lang="en-US" b="1" smtClean="0"/>
              <a:t>Physician Office visit survey</a:t>
            </a:r>
          </a:p>
          <a:p>
            <a:pPr eaLnBrk="1" hangingPunct="1"/>
            <a:r>
              <a:rPr lang="en-US" b="1" smtClean="0"/>
              <a:t>NHAMCS</a:t>
            </a:r>
          </a:p>
          <a:p>
            <a:pPr lvl="1" eaLnBrk="1" hangingPunct="1"/>
            <a:r>
              <a:rPr lang="en-US" b="1" smtClean="0"/>
              <a:t>Hospital Outpatient department visits</a:t>
            </a:r>
          </a:p>
          <a:p>
            <a:pPr lvl="1" eaLnBrk="1" hangingPunct="1"/>
            <a:r>
              <a:rPr lang="en-US" b="1" smtClean="0"/>
              <a:t>Hospital Emergency department visits</a:t>
            </a:r>
          </a:p>
          <a:p>
            <a:pPr eaLnBrk="1" hangingPunct="1"/>
            <a:r>
              <a:rPr lang="en-US" b="1" smtClean="0"/>
              <a:t>NHDS</a:t>
            </a:r>
          </a:p>
          <a:p>
            <a:pPr lvl="1" eaLnBrk="1" hangingPunct="1"/>
            <a:r>
              <a:rPr lang="en-US" b="1" smtClean="0"/>
              <a:t>Hospital inpatient stays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/>
              <a:t>National Ambulatory Medical Care Survey (NAMCS)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0075"/>
            <a:ext cx="8229600" cy="453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smtClean="0"/>
              <a:t>Asthma measure: office visits</a:t>
            </a:r>
          </a:p>
          <a:p>
            <a:pPr eaLnBrk="1" hangingPunct="1"/>
            <a:r>
              <a:rPr lang="en-US" sz="2400" b="1" smtClean="0"/>
              <a:t>Conducted annually by NCHS since 1989; prior, conducted from 1973-1981 and in 1985</a:t>
            </a:r>
          </a:p>
          <a:p>
            <a:pPr eaLnBrk="1" hangingPunct="1"/>
            <a:r>
              <a:rPr lang="en-US" sz="2400" b="1" smtClean="0"/>
              <a:t>Sample of visits to nonfederally employed office-based physicians primarily engaged in direct patient care</a:t>
            </a:r>
          </a:p>
          <a:p>
            <a:pPr eaLnBrk="1" hangingPunct="1"/>
            <a:r>
              <a:rPr lang="en-US" sz="2400" b="1" smtClean="0"/>
              <a:t>Excludes physicians in the specialties of anesthesiology, pathology, and radiology</a:t>
            </a:r>
          </a:p>
          <a:p>
            <a:pPr eaLnBrk="1" hangingPunct="1"/>
            <a:r>
              <a:rPr lang="en-US" sz="2400" b="1" smtClean="0"/>
              <a:t>Data collected by physician, rather than patient</a:t>
            </a:r>
          </a:p>
          <a:p>
            <a:pPr eaLnBrk="1" hangingPunct="1"/>
            <a:r>
              <a:rPr lang="en-US" sz="2400" b="1" smtClean="0"/>
              <a:t>Multistage probability design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/>
              <a:t>National Hospital Ambulatory Medical Care Survey (NHAMCS)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smtClean="0"/>
              <a:t>Asthma measure: ED and Hospital outpatient clinic  visits</a:t>
            </a:r>
          </a:p>
          <a:p>
            <a:pPr eaLnBrk="1" hangingPunct="1"/>
            <a:r>
              <a:rPr lang="en-US" sz="2400" b="1" smtClean="0"/>
              <a:t>Conducted annually by NCHS since 1992</a:t>
            </a:r>
          </a:p>
          <a:p>
            <a:pPr eaLnBrk="1" hangingPunct="1"/>
            <a:r>
              <a:rPr lang="en-US" sz="2400" b="1" smtClean="0"/>
              <a:t>Sample of visits to emergency departments and outpatient departments of non-institutional general and short-stay hospitals</a:t>
            </a:r>
          </a:p>
          <a:p>
            <a:pPr eaLnBrk="1" hangingPunct="1"/>
            <a:r>
              <a:rPr lang="en-US" sz="2400" b="1" smtClean="0"/>
              <a:t>Excludes Federal, military, and V.A. hospitals</a:t>
            </a:r>
          </a:p>
          <a:p>
            <a:pPr eaLnBrk="1" hangingPunct="1"/>
            <a:r>
              <a:rPr lang="en-US" sz="2400" b="1" smtClean="0"/>
              <a:t>Data collected by hospital staff</a:t>
            </a:r>
          </a:p>
          <a:p>
            <a:pPr eaLnBrk="1" hangingPunct="1"/>
            <a:r>
              <a:rPr lang="en-US" sz="2400" b="1" smtClean="0"/>
              <a:t>Multistage probability design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001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National Hospital Discharge Survey</a:t>
            </a:r>
            <a:br>
              <a:rPr lang="en-US" sz="3600" b="1" smtClean="0"/>
            </a:br>
            <a:r>
              <a:rPr lang="en-US" sz="2800" b="1" smtClean="0"/>
              <a:t> (NHDS)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80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b="1" smtClean="0"/>
              <a:t>Asthma measure: hospitalizations</a:t>
            </a:r>
          </a:p>
          <a:p>
            <a:pPr eaLnBrk="1" hangingPunct="1"/>
            <a:r>
              <a:rPr lang="en-US" sz="2400" b="1" smtClean="0"/>
              <a:t>Conducted annually by NCHS</a:t>
            </a:r>
          </a:p>
          <a:p>
            <a:pPr eaLnBrk="1" hangingPunct="1"/>
            <a:r>
              <a:rPr lang="en-US" sz="2400" b="1" smtClean="0"/>
              <a:t>Encompasses patients discharged from non-institutional hospitals</a:t>
            </a:r>
          </a:p>
          <a:p>
            <a:pPr eaLnBrk="1" hangingPunct="1"/>
            <a:r>
              <a:rPr lang="en-US" sz="2400" b="1" smtClean="0"/>
              <a:t>Excludes military and V.A. hospitals</a:t>
            </a:r>
          </a:p>
          <a:p>
            <a:pPr eaLnBrk="1" hangingPunct="1"/>
            <a:r>
              <a:rPr lang="en-US" sz="2400" b="1" smtClean="0"/>
              <a:t>Includes only hospitals with 6 or more beds</a:t>
            </a:r>
          </a:p>
          <a:p>
            <a:pPr eaLnBrk="1" hangingPunct="1"/>
            <a:r>
              <a:rPr lang="en-US" sz="2400" b="1" smtClean="0"/>
              <a:t>Prior to 1988, included only hospitals where average stay &lt; 30 days</a:t>
            </a:r>
          </a:p>
          <a:p>
            <a:pPr eaLnBrk="1" hangingPunct="1"/>
            <a:r>
              <a:rPr lang="en-US" sz="2400" b="1" smtClean="0"/>
              <a:t>1988 redesign: all general and children’s general hospitals included regardless of length of stay </a:t>
            </a:r>
          </a:p>
          <a:p>
            <a:pPr eaLnBrk="1" hangingPunct="1"/>
            <a:r>
              <a:rPr lang="en-US" sz="2400" b="1" smtClean="0"/>
              <a:t>Complex multi-stage sample design</a:t>
            </a:r>
          </a:p>
          <a:p>
            <a:pPr eaLnBrk="1" hangingPunct="1"/>
            <a:endParaRPr lang="en-US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1447800"/>
          <a:ext cx="8893175" cy="4559300"/>
        </p:xfrm>
        <a:graphic>
          <a:graphicData uri="http://schemas.openxmlformats.org/presentationml/2006/ole">
            <p:oleObj spid="_x0000_s14338" name="Chart" r:id="rId4" imgW="5905561" imgH="2943179" progId="MSGraph.Chart.8">
              <p:embed followColorScheme="full"/>
            </p:oleObj>
          </a:graphicData>
        </a:graphic>
      </p:graphicFrame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0" y="392113"/>
            <a:ext cx="91440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Office Visits 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Rates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 1992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–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2008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5791200"/>
            <a:ext cx="5943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Source:	NAMCS, 	National Center for Health Statistics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	* First-listed diagnosis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	</a:t>
            </a:r>
            <a:r>
              <a:rPr lang="en-US" sz="1600" b="1" baseline="30000">
                <a:solidFill>
                  <a:srgbClr val="FFC000"/>
                </a:solidFill>
              </a:rPr>
              <a:t># </a:t>
            </a:r>
            <a:r>
              <a:rPr lang="en-US" sz="1600" b="1">
                <a:solidFill>
                  <a:srgbClr val="FFC000"/>
                </a:solidFill>
              </a:rPr>
              <a:t>Age-adjusted to 2000 U.S. population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Office Visit Rates for People 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Asthma by Age and Sex: 2006-2008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457200" y="1524000"/>
          <a:ext cx="8229600" cy="4530725"/>
        </p:xfrm>
        <a:graphic>
          <a:graphicData uri="http://schemas.openxmlformats.org/presentationml/2006/ole">
            <p:oleObj spid="_x0000_s15362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5969000"/>
            <a:ext cx="670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Source:	NHDS;  National Center for Health Statistics</a:t>
            </a:r>
          </a:p>
          <a:p>
            <a:r>
              <a:rPr lang="en-US" sz="1600">
                <a:latin typeface="Times New Roman" pitchFamily="18" charset="0"/>
              </a:rPr>
              <a:t> - First-listed diagnosis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9067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Office Visit Rates for Children with Asthma by demographic characteristics: 2006-2008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16386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16388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 compared to first category in group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200" b="1"/>
              <a:t>Data Source: CDC/NCHS: National Ambulatory Medical Care Survey (NAMC)</a:t>
            </a: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8001000" y="2387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1447800"/>
          <a:ext cx="8893175" cy="4559300"/>
        </p:xfrm>
        <a:graphic>
          <a:graphicData uri="http://schemas.openxmlformats.org/presentationml/2006/ole">
            <p:oleObj spid="_x0000_s17410" name="Chart" r:id="rId4" imgW="5905561" imgH="2943179" progId="MSGraph.Chart.8">
              <p:embed followColorScheme="full"/>
            </p:oleObj>
          </a:graphicData>
        </a:graphic>
      </p:graphicFrame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0" y="8731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Outpatient Department Visits 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Rates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 1992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2008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81000" y="5867400"/>
            <a:ext cx="5943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Source:	NHAMCS; National Center for Health Statistics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	* First-listed diagnosis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C000"/>
                </a:solidFill>
              </a:rPr>
              <a:t>	</a:t>
            </a:r>
            <a:r>
              <a:rPr lang="en-US" sz="1600" b="1" baseline="30000">
                <a:solidFill>
                  <a:srgbClr val="FFC000"/>
                </a:solidFill>
              </a:rPr>
              <a:t># </a:t>
            </a:r>
            <a:r>
              <a:rPr lang="en-US" sz="1600" b="1">
                <a:solidFill>
                  <a:srgbClr val="FFC000"/>
                </a:solidFill>
              </a:rPr>
              <a:t>Age-adjusted to 2000 U.S. population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381000" y="228600"/>
            <a:ext cx="8458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Outpatient Department Visit Rates for People with Asthma by Age and Sex: 2006-2008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18434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1000" y="5943600"/>
            <a:ext cx="739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Source:	NHAMCS;  National Center for Health Statistics</a:t>
            </a:r>
          </a:p>
          <a:p>
            <a:r>
              <a:rPr lang="en-US" sz="1600" b="1"/>
              <a:t> - First-listed diagnosis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019800" y="3962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*</a:t>
            </a: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6477000" y="23622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Outpatient Visits for Children with Asthma by demographic characteristics:  2006-2008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19458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19460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Data Source: CDC/NCHS: National Hospital Ambulatory Medical Care Survey (NHAMC)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82613"/>
            <a:ext cx="8229600" cy="788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/>
              <a:t>Why we do asthma surveillance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05000"/>
            <a:ext cx="82296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To establish a baseline level against which to measure trends</a:t>
            </a:r>
          </a:p>
          <a:p>
            <a:pPr eaLnBrk="1" hangingPunct="1">
              <a:buFontTx/>
              <a:buNone/>
            </a:pPr>
            <a:endParaRPr lang="en-US" sz="1400" b="1" smtClean="0"/>
          </a:p>
          <a:p>
            <a:pPr eaLnBrk="1" hangingPunct="1">
              <a:buFontTx/>
              <a:buNone/>
            </a:pPr>
            <a:endParaRPr lang="en-US" sz="1000" b="1" smtClean="0"/>
          </a:p>
          <a:p>
            <a:pPr eaLnBrk="1" hangingPunct="1"/>
            <a:r>
              <a:rPr lang="en-US" b="1" smtClean="0"/>
              <a:t>To focus effort in areas of greatest need</a:t>
            </a:r>
          </a:p>
          <a:p>
            <a:pPr eaLnBrk="1" hangingPunct="1">
              <a:buFontTx/>
              <a:buNone/>
            </a:pPr>
            <a:endParaRPr lang="en-US" sz="1400" b="1" smtClean="0"/>
          </a:p>
          <a:p>
            <a:pPr eaLnBrk="1" hangingPunct="1">
              <a:buFontTx/>
              <a:buNone/>
            </a:pPr>
            <a:endParaRPr lang="en-US" sz="1000" b="1" smtClean="0"/>
          </a:p>
          <a:p>
            <a:pPr eaLnBrk="1" hangingPunct="1"/>
            <a:r>
              <a:rPr lang="en-US" b="1" smtClean="0"/>
              <a:t>To contribute to the evaluation of asthma control efforts</a:t>
            </a:r>
            <a:r>
              <a:rPr lang="en-US" sz="3600" b="1" smtClean="0"/>
              <a:t> </a:t>
            </a:r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1447800"/>
          <a:ext cx="8893175" cy="4559300"/>
        </p:xfrm>
        <a:graphic>
          <a:graphicData uri="http://schemas.openxmlformats.org/presentationml/2006/ole">
            <p:oleObj spid="_x0000_s20482" name="Chart" r:id="rId4" imgW="5905561" imgH="2943179" progId="MSGraph.Chart.8">
              <p:embed followColorScheme="full"/>
            </p:oleObj>
          </a:graphicData>
        </a:graphic>
      </p:graphicFrame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0" y="8731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Emergency Department Visits 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Rates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 1992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-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2008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5715000"/>
            <a:ext cx="5943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 b="1"/>
              <a:t>Source:	NHAMCS; National Center for Health Statistics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/>
              <a:t>	* First-listed diagnosis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 b="1">
                <a:solidFill>
                  <a:srgbClr val="FFFFFF"/>
                </a:solidFill>
              </a:rPr>
              <a:t>	</a:t>
            </a:r>
            <a:r>
              <a:rPr lang="en-US" sz="1600" b="1" baseline="30000">
                <a:solidFill>
                  <a:srgbClr val="FFFFFF"/>
                </a:solidFill>
              </a:rPr>
              <a:t># </a:t>
            </a:r>
            <a:r>
              <a:rPr lang="en-US" sz="1600" b="1"/>
              <a:t>Age-adjusted to 2000 U.S. population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Emergency Department Visit Rates for People with Asthma by Age and Sex: 2006-2008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21506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Source:	NHDS;  National Center for Health Statistics</a:t>
            </a:r>
          </a:p>
          <a:p>
            <a:r>
              <a:rPr lang="en-US" sz="1600" b="1"/>
              <a:t> - First-listed diagnosis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ED Visits for Children with Asthma by demographic characteristics:  2006-2008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22530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22532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Data Source: CDC/NCHS: National Hospital Ambulatory Medical Care Survey (NHAMC)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495800" y="25542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*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410200" y="30876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1447800"/>
          <a:ext cx="8893175" cy="4559300"/>
        </p:xfrm>
        <a:graphic>
          <a:graphicData uri="http://schemas.openxmlformats.org/presentationml/2006/ole">
            <p:oleObj spid="_x0000_s23554" name="Chart" r:id="rId4" imgW="5905561" imgH="2943179" progId="MSGraph.Chart.8">
              <p:embed followColorScheme="full"/>
            </p:oleObj>
          </a:graphicData>
        </a:graphic>
      </p:graphicFrame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0" y="8731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Hospital Discharges and</a:t>
            </a:r>
            <a:b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Rates</a:t>
            </a:r>
            <a:r>
              <a:rPr lang="en-US" sz="20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#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1980 - 2007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5715000"/>
            <a:ext cx="61722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600"/>
              <a:t>Source:	NHDS; National Center for Health Statistics 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	* First-listed diagnosis</a:t>
            </a:r>
          </a:p>
          <a:p>
            <a:pPr eaLnBrk="0" hangingPunct="0">
              <a:lnSpc>
                <a:spcPct val="90000"/>
              </a:lnSpc>
            </a:pPr>
            <a:r>
              <a:rPr lang="en-US" sz="1600"/>
              <a:t>	</a:t>
            </a:r>
            <a:r>
              <a:rPr lang="en-US" sz="1600" baseline="30000"/>
              <a:t># </a:t>
            </a:r>
            <a:r>
              <a:rPr lang="en-US" sz="1600"/>
              <a:t>Age-adjusted to 2000 U.S. population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Hospitalizations per 100 People 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with Asthma by Age and Sex: 2005-2007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24578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6705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Source:	NHDS;  National Center for Health Statistics</a:t>
            </a:r>
          </a:p>
          <a:p>
            <a:r>
              <a:rPr lang="en-US" sz="1600" b="1"/>
              <a:t> - First-listed diagnosis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943600" y="40020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Hospitalizations for Children with Asthma by demographic characteristics: 2005-2007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25602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25604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Data Source: CDC/NCHS: National Hospital Discharge Survey (NHDS)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4114800" y="324008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Encounters* for People with Asthma by Age: 2006-2008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600200"/>
          <a:ext cx="7772400" cy="4419600"/>
        </p:xfrm>
        <a:graphic>
          <a:graphicData uri="http://schemas.openxmlformats.org/presentationml/2006/ole">
            <p:oleObj spid="_x0000_s26626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19200" y="60198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*Per 100 with current asthma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8534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Encounters* for Children with Asthma by Sex, Race, and Ethnicity: 2006-2008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382588" y="1420813"/>
          <a:ext cx="8337550" cy="4621212"/>
        </p:xfrm>
        <a:graphic>
          <a:graphicData uri="http://schemas.openxmlformats.org/presentationml/2006/ole">
            <p:oleObj spid="_x0000_s27650" name="Chart" r:id="rId4" imgW="8439180" imgH="4676882" progId="MSGraph.Chart.8">
              <p:embed followColorScheme="full"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1000" y="61722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*Per 100 children with current asthma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Asthma Surveillance Measures	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28800" y="1371600"/>
            <a:ext cx="49530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Prevalence</a:t>
            </a:r>
          </a:p>
          <a:p>
            <a:pPr lvl="1" eaLnBrk="1" hangingPunct="1"/>
            <a:r>
              <a:rPr lang="en-US" sz="2400" b="1" smtClean="0"/>
              <a:t>Lifetime </a:t>
            </a:r>
          </a:p>
          <a:p>
            <a:pPr lvl="1" eaLnBrk="1" hangingPunct="1"/>
            <a:r>
              <a:rPr lang="en-US" sz="2400" b="1" smtClean="0"/>
              <a:t>Current</a:t>
            </a:r>
          </a:p>
          <a:p>
            <a:pPr lvl="1" eaLnBrk="1" hangingPunct="1"/>
            <a:r>
              <a:rPr lang="en-US" sz="2400" b="1" smtClean="0"/>
              <a:t>Attack</a:t>
            </a:r>
          </a:p>
          <a:p>
            <a:pPr eaLnBrk="1" hangingPunct="1"/>
            <a:r>
              <a:rPr lang="en-US" b="1" smtClean="0"/>
              <a:t>Encounters:</a:t>
            </a:r>
          </a:p>
          <a:p>
            <a:pPr lvl="1" eaLnBrk="1" hangingPunct="1"/>
            <a:r>
              <a:rPr lang="en-US" sz="2400" b="1" smtClean="0"/>
              <a:t>Office visits</a:t>
            </a:r>
          </a:p>
          <a:p>
            <a:pPr lvl="1" eaLnBrk="1" hangingPunct="1"/>
            <a:r>
              <a:rPr lang="en-US" sz="2400" b="1" smtClean="0"/>
              <a:t>Hospital outpatient visits</a:t>
            </a:r>
          </a:p>
          <a:p>
            <a:pPr lvl="1" eaLnBrk="1" hangingPunct="1"/>
            <a:r>
              <a:rPr lang="en-US" sz="2400" b="1" smtClean="0"/>
              <a:t>Emergency room visits</a:t>
            </a:r>
          </a:p>
          <a:p>
            <a:pPr lvl="1" eaLnBrk="1" hangingPunct="1"/>
            <a:r>
              <a:rPr lang="en-US" sz="2400" b="1" smtClean="0"/>
              <a:t>Hospitalizations</a:t>
            </a:r>
          </a:p>
          <a:p>
            <a:pPr eaLnBrk="1" hangingPunct="1"/>
            <a:r>
              <a:rPr lang="en-US" b="1" smtClean="0">
                <a:solidFill>
                  <a:schemeClr val="bg2"/>
                </a:solidFill>
              </a:rPr>
              <a:t>Deaths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924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b="1" smtClean="0"/>
              <a:t>National Vital Statistics System (NVSS)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/>
              <a:t>Asthma measure: mortality</a:t>
            </a:r>
          </a:p>
          <a:p>
            <a:pPr eaLnBrk="1" hangingPunct="1"/>
            <a:r>
              <a:rPr lang="en-US" sz="2800" b="1" smtClean="0"/>
              <a:t>Cooperative effort between NCHS, states</a:t>
            </a:r>
          </a:p>
          <a:p>
            <a:pPr eaLnBrk="1" hangingPunct="1"/>
            <a:r>
              <a:rPr lang="en-US" sz="2800" b="1" smtClean="0"/>
              <a:t>NVSS represents federal compilation of data for deaths as mandated by law</a:t>
            </a:r>
          </a:p>
          <a:p>
            <a:pPr eaLnBrk="1" hangingPunct="1"/>
            <a:r>
              <a:rPr lang="en-US" sz="2800" b="1" smtClean="0"/>
              <a:t>Represents report of all deaths </a:t>
            </a:r>
          </a:p>
          <a:p>
            <a:pPr eaLnBrk="1" hangingPunct="1"/>
            <a:r>
              <a:rPr lang="en-US" sz="2800" b="1" smtClean="0"/>
              <a:t>Data available </a:t>
            </a:r>
          </a:p>
          <a:p>
            <a:pPr lvl="1" eaLnBrk="1" hangingPunct="1"/>
            <a:r>
              <a:rPr lang="en-US" sz="2400" b="1" smtClean="0"/>
              <a:t>for small geographic areas</a:t>
            </a:r>
          </a:p>
          <a:p>
            <a:pPr lvl="1" eaLnBrk="1" hangingPunct="1"/>
            <a:r>
              <a:rPr lang="en-US" sz="2400" b="1" smtClean="0"/>
              <a:t>over a long period of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137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smtClean="0"/>
              <a:t>NACP Surveillance Activities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2390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Periodic Surveillance Reports</a:t>
            </a:r>
          </a:p>
          <a:p>
            <a:pPr lvl="1" eaLnBrk="1" hangingPunct="1"/>
            <a:r>
              <a:rPr lang="en-US" b="1" smtClean="0"/>
              <a:t>Analysis of existing data</a:t>
            </a:r>
          </a:p>
          <a:p>
            <a:pPr eaLnBrk="1" hangingPunct="1"/>
            <a:r>
              <a:rPr lang="en-US" b="1" smtClean="0"/>
              <a:t>New Data Sources</a:t>
            </a:r>
          </a:p>
          <a:p>
            <a:pPr lvl="1" eaLnBrk="1" hangingPunct="1"/>
            <a:r>
              <a:rPr lang="en-US" b="1" smtClean="0"/>
              <a:t>Add to, revise and refine asthma questions on existing surveys</a:t>
            </a:r>
          </a:p>
          <a:p>
            <a:pPr eaLnBrk="1" hangingPunct="1"/>
            <a:r>
              <a:rPr lang="en-US" b="1" smtClean="0"/>
              <a:t>New Data Systems</a:t>
            </a:r>
          </a:p>
          <a:p>
            <a:pPr lvl="1" eaLnBrk="1" hangingPunct="1"/>
            <a:r>
              <a:rPr lang="en-US" b="1" smtClean="0"/>
              <a:t>National Asthma survey</a:t>
            </a:r>
          </a:p>
          <a:p>
            <a:pPr lvl="1" eaLnBrk="1" hangingPunct="1"/>
            <a:r>
              <a:rPr lang="en-US" b="1" smtClean="0"/>
              <a:t>BRFSS asthma call-back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0" y="1349375"/>
          <a:ext cx="8912225" cy="4543425"/>
        </p:xfrm>
        <a:graphic>
          <a:graphicData uri="http://schemas.openxmlformats.org/presentationml/2006/ole">
            <p:oleObj spid="_x0000_s28674" name="Chart" r:id="rId4" imgW="5905561" imgH="3009839" progId="MSGraph.Chart.8">
              <p:embed followColorScheme="full"/>
            </p:oleObj>
          </a:graphicData>
        </a:graphic>
      </p:graphicFrame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0" y="87313"/>
            <a:ext cx="9144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Mortality Rates* and Number of Deaths:</a:t>
            </a:r>
            <a: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en-US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1979-2007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7391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600" b="1"/>
              <a:t>Source: NVSS; National Center for Health Statistics</a:t>
            </a:r>
          </a:p>
          <a:p>
            <a:pPr eaLnBrk="0" hangingPunct="0">
              <a:spcBef>
                <a:spcPct val="10000"/>
              </a:spcBef>
            </a:pPr>
            <a:r>
              <a:rPr lang="en-US" sz="1600"/>
              <a:t>* </a:t>
            </a:r>
            <a:r>
              <a:rPr lang="en-US" sz="1600" b="1"/>
              <a:t>Age-adjusted to 2000 U.S. population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362200" y="1676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ICD-9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14478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429000" y="19812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248400" y="1752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ICD-10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5913"/>
            <a:ext cx="9144000" cy="6746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solidFill>
                  <a:schemeClr val="bg2"/>
                </a:solidFill>
              </a:rPr>
              <a:t>Asthma Mortality Rates* by Age: 1979-2007</a:t>
            </a: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457200" y="914400"/>
          <a:ext cx="8324850" cy="5943600"/>
        </p:xfrm>
        <a:graphic>
          <a:graphicData uri="http://schemas.openxmlformats.org/presentationml/2006/ole">
            <p:oleObj spid="_x0000_s29698" name="Chart" r:id="rId4" imgW="6876928" imgH="4248120" progId="MSGraph.Chart.8">
              <p:embed followColorScheme="full"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600" b="1"/>
              <a:t>Source: NVSS; National Center for Health Statistics</a:t>
            </a:r>
          </a:p>
          <a:p>
            <a:pPr eaLnBrk="0" hangingPunct="0">
              <a:spcBef>
                <a:spcPct val="10000"/>
              </a:spcBef>
            </a:pPr>
            <a:r>
              <a:rPr lang="en-US" sz="1600"/>
              <a:t>* </a:t>
            </a:r>
            <a:r>
              <a:rPr lang="en-US" sz="1600" b="1"/>
              <a:t>Age-adjusted to 2000 U.S. population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5943600" y="1981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819400" y="1143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ICD-9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810000" y="1371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1981200" y="1371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77000" y="11430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ICD-10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590800" y="3657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35 - 64</a:t>
            </a:r>
            <a:endParaRPr lang="en-US" b="1">
              <a:solidFill>
                <a:srgbClr val="19F719"/>
              </a:solidFill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895600" y="2528888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65+</a:t>
            </a:r>
            <a:endParaRPr lang="en-US" b="1">
              <a:solidFill>
                <a:srgbClr val="19F719"/>
              </a:solidFill>
            </a:endParaRP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038600" y="42672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19F719"/>
                </a:solidFill>
              </a:rPr>
              <a:t>5 - 34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15913"/>
            <a:ext cx="9144000" cy="1208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smtClean="0">
                <a:solidFill>
                  <a:schemeClr val="bg2"/>
                </a:solidFill>
              </a:rPr>
              <a:t>Asthma Mortality Rates* Age 65+</a:t>
            </a:r>
            <a:br>
              <a:rPr lang="en-US" sz="3200" b="1" smtClean="0">
                <a:solidFill>
                  <a:schemeClr val="bg2"/>
                </a:solidFill>
              </a:rPr>
            </a:br>
            <a:r>
              <a:rPr lang="en-US" sz="3200" b="1" smtClean="0">
                <a:solidFill>
                  <a:schemeClr val="bg2"/>
                </a:solidFill>
              </a:rPr>
              <a:t>by Sex: 1979-2006</a:t>
            </a: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381000" y="1447800"/>
          <a:ext cx="8324850" cy="5137150"/>
        </p:xfrm>
        <a:graphic>
          <a:graphicData uri="http://schemas.openxmlformats.org/presentationml/2006/ole">
            <p:oleObj spid="_x0000_s30722" name="Chart" r:id="rId4" imgW="6876928" imgH="4248120" progId="MSGraph.Chart.8">
              <p:embed followColorScheme="full"/>
            </p:oleObj>
          </a:graphicData>
        </a:graphic>
      </p:graphicFrame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73914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1600" b="1"/>
              <a:t>Source: NVSS; National Center for Health Statistics</a:t>
            </a:r>
          </a:p>
          <a:p>
            <a:pPr eaLnBrk="0" hangingPunct="0">
              <a:spcBef>
                <a:spcPct val="10000"/>
              </a:spcBef>
            </a:pPr>
            <a:r>
              <a:rPr lang="en-US" sz="1600"/>
              <a:t>* </a:t>
            </a:r>
            <a:r>
              <a:rPr lang="en-US" sz="1600" b="1"/>
              <a:t>Age-adjusted to 2000 U.S. population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60960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19400" y="1752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ICD-9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3657600" y="19812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1981200" y="1981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29400" y="17526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ICD-10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419600" y="32004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Male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2362200" y="22860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19F719"/>
                </a:solidFill>
              </a:rPr>
              <a:t>Female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6096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Mortality Rate for People with</a:t>
            </a:r>
            <a:b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Asthma by Age and Sex: 2005-2007</a:t>
            </a: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457200" y="1600200"/>
          <a:ext cx="8229600" cy="4530725"/>
        </p:xfrm>
        <a:graphic>
          <a:graphicData uri="http://schemas.openxmlformats.org/presentationml/2006/ole">
            <p:oleObj spid="_x0000_s31746" name="Chart" r:id="rId4" imgW="7772309" imgH="4114800" progId="MSGraph.Chart.8">
              <p:embed followColorScheme="full"/>
            </p:oleObj>
          </a:graphicData>
        </a:graphic>
      </p:graphicFrame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391400" y="21336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*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381000" y="6200775"/>
            <a:ext cx="541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/>
              <a:t>Data Source: CDC/NCHS: National Vital Statistics System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6248400" y="38100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4800600" y="42973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274638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smtClean="0">
                <a:solidFill>
                  <a:schemeClr val="bg2"/>
                </a:solidFill>
              </a:rPr>
              <a:t>Asthma Mortality for Children with Asthma by Demographic Characteristics:  2005-2007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52400" y="1371600"/>
          <a:ext cx="8526463" cy="4702175"/>
        </p:xfrm>
        <a:graphic>
          <a:graphicData uri="http://schemas.openxmlformats.org/presentationml/2006/ole">
            <p:oleObj spid="_x0000_s32770" name="Chart" r:id="rId4" imgW="8219999" imgH="4533961" progId="MSGraph.Chart.8">
              <p:embed followColorScheme="full"/>
            </p:oleObj>
          </a:graphicData>
        </a:graphic>
      </p:graphicFrame>
      <p:sp>
        <p:nvSpPr>
          <p:cNvPr id="32772" name="Text Box 6" descr="50%"/>
          <p:cNvSpPr txBox="1">
            <a:spLocks noChangeArrowheads="1"/>
          </p:cNvSpPr>
          <p:nvPr/>
        </p:nvSpPr>
        <p:spPr bwMode="auto">
          <a:xfrm>
            <a:off x="228600" y="6035675"/>
            <a:ext cx="79248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1200" b="1"/>
              <a:t>* two-sided significance test significant at the 0.05 level compared to first category in group</a:t>
            </a:r>
          </a:p>
          <a:p>
            <a:pPr eaLnBrk="0" hangingPunct="0"/>
            <a:r>
              <a:rPr lang="en-US" sz="1200" b="1"/>
              <a:t>Data Source: CDC/NCHS: National Vital Statistics System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590800" y="38100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*</a:t>
            </a: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4114800" y="315436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*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Trends in asthma prevalence and outcomes among children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19200" y="1981200"/>
            <a:ext cx="6934200" cy="3962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Prevalence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Current asthma prevalence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smtClean="0"/>
              <a:t>Attack prevalence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Healthcare use and death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Asthma action plans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Differences by gender, poverty status, and race/ethnicity</a:t>
            </a:r>
          </a:p>
          <a:p>
            <a:pPr eaLnBrk="1" hangingPunct="1">
              <a:lnSpc>
                <a:spcPct val="90000"/>
              </a:lnSpc>
            </a:pPr>
            <a:endParaRPr lang="en-US" sz="1400" b="1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b="1" smtClean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>
                <a:solidFill>
                  <a:schemeClr val="bg2"/>
                </a:solidFill>
              </a:rPr>
              <a:t>Current Asthma Prevalence by Age and Sex, 2001-2009</a:t>
            </a:r>
            <a:endParaRPr lang="en-US" sz="2800" smtClean="0">
              <a:solidFill>
                <a:schemeClr val="bg2"/>
              </a:solidFill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609600" y="1219200"/>
          <a:ext cx="8250238" cy="5265738"/>
        </p:xfrm>
        <a:graphic>
          <a:graphicData uri="http://schemas.openxmlformats.org/presentationml/2006/ole">
            <p:oleObj spid="_x0000_s33794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9200" y="87313"/>
            <a:ext cx="7315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current asthma prevalence among children, by gender, 2001-2009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533400" y="1371600"/>
          <a:ext cx="7997825" cy="4960938"/>
        </p:xfrm>
        <a:graphic>
          <a:graphicData uri="http://schemas.openxmlformats.org/presentationml/2006/ole">
            <p:oleObj spid="_x0000_s34818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43000" y="11113"/>
            <a:ext cx="69342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current asthma prevalence among children, by gender, 2001-2009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533400" y="1371600"/>
          <a:ext cx="7997825" cy="4960938"/>
        </p:xfrm>
        <a:graphic>
          <a:graphicData uri="http://schemas.openxmlformats.org/presentationml/2006/ole">
            <p:oleObj spid="_x0000_s35842" name="Chart" r:id="rId4" imgW="7067455" imgH="4143375" progId="MSGraph.Chart.8">
              <p:embed followColorScheme="full"/>
            </p:oleObj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>
            <a:off x="1325563" y="4294188"/>
            <a:ext cx="6675437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87313"/>
            <a:ext cx="86868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current asthma prevalence among children, by poverty status, 2001-2009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533400" y="1295400"/>
          <a:ext cx="7997825" cy="4960938"/>
        </p:xfrm>
        <a:graphic>
          <a:graphicData uri="http://schemas.openxmlformats.org/presentationml/2006/ole">
            <p:oleObj spid="_x0000_s36866" name="Chart" r:id="rId4" imgW="7067380" imgH="4133720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FFCC00"/>
                </a:solidFill>
              </a:rPr>
              <a:t>National Asthma Surveillance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6477000" cy="3733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Prevalence</a:t>
            </a:r>
          </a:p>
          <a:p>
            <a:r>
              <a:rPr lang="en-US" b="1" smtClean="0"/>
              <a:t>Mortality</a:t>
            </a:r>
          </a:p>
          <a:p>
            <a:r>
              <a:rPr lang="en-US" b="1" smtClean="0"/>
              <a:t>Hospitalization</a:t>
            </a:r>
          </a:p>
          <a:p>
            <a:r>
              <a:rPr lang="en-US" b="1" smtClean="0"/>
              <a:t>Outpatient visits</a:t>
            </a:r>
          </a:p>
          <a:p>
            <a:r>
              <a:rPr lang="en-US" b="1" smtClean="0"/>
              <a:t>ED visits</a:t>
            </a:r>
          </a:p>
          <a:p>
            <a:r>
              <a:rPr lang="en-US" b="1" smtClean="0"/>
              <a:t>Physician office visits</a:t>
            </a:r>
          </a:p>
        </p:txBody>
      </p:sp>
      <p:grpSp>
        <p:nvGrpSpPr>
          <p:cNvPr id="66564" name="Group 4"/>
          <p:cNvGrpSpPr>
            <a:grpSpLocks noChangeAspect="1"/>
          </p:cNvGrpSpPr>
          <p:nvPr/>
        </p:nvGrpSpPr>
        <p:grpSpPr bwMode="auto">
          <a:xfrm>
            <a:off x="5410200" y="1676400"/>
            <a:ext cx="3386138" cy="4495800"/>
            <a:chOff x="-671" y="-2553"/>
            <a:chExt cx="7103" cy="9431"/>
          </a:xfrm>
        </p:grpSpPr>
        <p:sp>
          <p:nvSpPr>
            <p:cNvPr id="6656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671" y="-2553"/>
              <a:ext cx="7103" cy="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656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71" y="-2553"/>
              <a:ext cx="7111" cy="9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63513"/>
            <a:ext cx="8763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current asthma prevalence among children, by poverty status, 2001-2009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533400" y="1295400"/>
          <a:ext cx="7997825" cy="4960938"/>
        </p:xfrm>
        <a:graphic>
          <a:graphicData uri="http://schemas.openxmlformats.org/presentationml/2006/ole">
            <p:oleObj spid="_x0000_s37890" name="Chart" r:id="rId4" imgW="7067380" imgH="4133720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490663" y="4213225"/>
            <a:ext cx="6400800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81000" y="87313"/>
            <a:ext cx="83820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current asthma prevalence by race/ethnicity, 2001-2009</a:t>
            </a:r>
          </a:p>
        </p:txBody>
      </p:sp>
      <p:graphicFrame>
        <p:nvGraphicFramePr>
          <p:cNvPr id="38914" name="Object 3"/>
          <p:cNvGraphicFramePr>
            <a:graphicFrameLocks noChangeAspect="1"/>
          </p:cNvGraphicFramePr>
          <p:nvPr/>
        </p:nvGraphicFramePr>
        <p:xfrm>
          <a:off x="609600" y="1524000"/>
          <a:ext cx="7772400" cy="4960938"/>
        </p:xfrm>
        <a:graphic>
          <a:graphicData uri="http://schemas.openxmlformats.org/presentationml/2006/ole">
            <p:oleObj spid="_x0000_s38914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04800" y="87313"/>
            <a:ext cx="8534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current asthma prevalence by race/ethnicity, 2001-2009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614363" y="1371600"/>
          <a:ext cx="7793037" cy="4953000"/>
        </p:xfrm>
        <a:graphic>
          <a:graphicData uri="http://schemas.openxmlformats.org/presentationml/2006/ole">
            <p:oleObj spid="_x0000_s39938" name="Chart" r:id="rId4" imgW="7067380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400175" y="4244975"/>
            <a:ext cx="6491288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8610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smtClean="0">
                <a:solidFill>
                  <a:schemeClr val="bg2"/>
                </a:solidFill>
                <a:latin typeface="Arial" pitchFamily="34" charset="0"/>
              </a:rPr>
              <a:t>Relative risk of asthma diagnosis among symptomatic children 3-17 years old, 1999 NHIS</a:t>
            </a:r>
          </a:p>
        </p:txBody>
      </p:sp>
      <p:graphicFrame>
        <p:nvGraphicFramePr>
          <p:cNvPr id="5" name="Group 132"/>
          <p:cNvGraphicFramePr>
            <a:graphicFrameLocks/>
          </p:cNvGraphicFramePr>
          <p:nvPr/>
        </p:nvGraphicFramePr>
        <p:xfrm>
          <a:off x="762000" y="1600200"/>
          <a:ext cx="7696200" cy="4038602"/>
        </p:xfrm>
        <a:graphic>
          <a:graphicData uri="http://schemas.openxmlformats.org/drawingml/2006/table">
            <a:tbl>
              <a:tblPr/>
              <a:tblGrid>
                <a:gridCol w="2438400"/>
                <a:gridCol w="2438400"/>
                <a:gridCol w="281940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 diagnosed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Relative risk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White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1.00 (reference)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CC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Black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1.24 (1.07, 1.38)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Puerto Rican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86%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1.45 (1.12, 1.63)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Mexican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1.15 (0.94, 1.32)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5012" name="TextBox 5"/>
          <p:cNvSpPr txBox="1">
            <a:spLocks noChangeArrowheads="1"/>
          </p:cNvSpPr>
          <p:nvPr/>
        </p:nvSpPr>
        <p:spPr bwMode="auto">
          <a:xfrm>
            <a:off x="327025" y="5818188"/>
            <a:ext cx="8458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relative risk is unadjusted.  There was little change after adjusting for age, income, parental education, central city residence, insurance, and source of care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81000" y="163513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attack prevalence among children, by gender, 2001-2009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609600" y="1524000"/>
          <a:ext cx="7772400" cy="4960938"/>
        </p:xfrm>
        <a:graphic>
          <a:graphicData uri="http://schemas.openxmlformats.org/presentationml/2006/ole">
            <p:oleObj spid="_x0000_s40962" name="Chart" r:id="rId4" imgW="7067455" imgH="4143375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81000" y="163513"/>
            <a:ext cx="8229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attack prevalence among children, by gender, 2001-2009</a:t>
            </a:r>
          </a:p>
        </p:txBody>
      </p:sp>
      <p:graphicFrame>
        <p:nvGraphicFramePr>
          <p:cNvPr id="41986" name="Object 3"/>
          <p:cNvGraphicFramePr>
            <a:graphicFrameLocks noChangeAspect="1"/>
          </p:cNvGraphicFramePr>
          <p:nvPr/>
        </p:nvGraphicFramePr>
        <p:xfrm>
          <a:off x="403225" y="1295400"/>
          <a:ext cx="8131175" cy="5189538"/>
        </p:xfrm>
        <a:graphic>
          <a:graphicData uri="http://schemas.openxmlformats.org/presentationml/2006/ole">
            <p:oleObj spid="_x0000_s41986" name="Chart" r:id="rId4" imgW="7077148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330325" y="4273550"/>
            <a:ext cx="6492875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7200" y="239713"/>
            <a:ext cx="8077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attack prevalence among children, by poverty status, 2001-2009</a:t>
            </a:r>
          </a:p>
        </p:txBody>
      </p:sp>
      <p:graphicFrame>
        <p:nvGraphicFramePr>
          <p:cNvPr id="43010" name="Object 3"/>
          <p:cNvGraphicFramePr>
            <a:graphicFrameLocks noChangeAspect="1"/>
          </p:cNvGraphicFramePr>
          <p:nvPr/>
        </p:nvGraphicFramePr>
        <p:xfrm>
          <a:off x="609600" y="1524000"/>
          <a:ext cx="7772400" cy="4960938"/>
        </p:xfrm>
        <a:graphic>
          <a:graphicData uri="http://schemas.openxmlformats.org/presentationml/2006/ole">
            <p:oleObj spid="_x0000_s43010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57200" y="163513"/>
            <a:ext cx="8153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attack prevalence among children, by poverty status, 2001-2009</a:t>
            </a:r>
          </a:p>
        </p:txBody>
      </p:sp>
      <p:graphicFrame>
        <p:nvGraphicFramePr>
          <p:cNvPr id="44034" name="Object 3"/>
          <p:cNvGraphicFramePr>
            <a:graphicFrameLocks noChangeAspect="1"/>
          </p:cNvGraphicFramePr>
          <p:nvPr/>
        </p:nvGraphicFramePr>
        <p:xfrm>
          <a:off x="457200" y="1524000"/>
          <a:ext cx="8153400" cy="4960938"/>
        </p:xfrm>
        <a:graphic>
          <a:graphicData uri="http://schemas.openxmlformats.org/presentationml/2006/ole">
            <p:oleObj spid="_x0000_s44034" name="Chart" r:id="rId4" imgW="7067380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474788" y="4381500"/>
            <a:ext cx="6400800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81000" y="87313"/>
            <a:ext cx="8458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asthma attack prevalence by race/ethnicity, 2001-2009</a:t>
            </a:r>
          </a:p>
        </p:txBody>
      </p:sp>
      <p:graphicFrame>
        <p:nvGraphicFramePr>
          <p:cNvPr id="45058" name="Object 3"/>
          <p:cNvGraphicFramePr>
            <a:graphicFrameLocks noChangeAspect="1"/>
          </p:cNvGraphicFramePr>
          <p:nvPr/>
        </p:nvGraphicFramePr>
        <p:xfrm>
          <a:off x="609600" y="1524000"/>
          <a:ext cx="7772400" cy="4960938"/>
        </p:xfrm>
        <a:graphic>
          <a:graphicData uri="http://schemas.openxmlformats.org/presentationml/2006/ole">
            <p:oleObj spid="_x0000_s45058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533400" y="87313"/>
            <a:ext cx="83058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asthma attack prevalence by race/ethnicity, 2001-2009</a:t>
            </a:r>
          </a:p>
        </p:txBody>
      </p:sp>
      <p:graphicFrame>
        <p:nvGraphicFramePr>
          <p:cNvPr id="46082" name="Object 3"/>
          <p:cNvGraphicFramePr>
            <a:graphicFrameLocks noChangeAspect="1"/>
          </p:cNvGraphicFramePr>
          <p:nvPr/>
        </p:nvGraphicFramePr>
        <p:xfrm>
          <a:off x="381000" y="1524000"/>
          <a:ext cx="8229600" cy="4960938"/>
        </p:xfrm>
        <a:graphic>
          <a:graphicData uri="http://schemas.openxmlformats.org/presentationml/2006/ole">
            <p:oleObj spid="_x0000_s46082" name="Chart" r:id="rId4" imgW="7067380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384300" y="4410075"/>
            <a:ext cx="6491288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914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800" b="1" smtClean="0"/>
              <a:t>New Data Sources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01000" cy="426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Questions on asthma added to</a:t>
            </a:r>
            <a:r>
              <a:rPr lang="en-US" sz="36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NHIS supplement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BRFSS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Longitudinal Survey of Youth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HRSA Child Health Survey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YTS and YRBS school-based surveys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smtClean="0"/>
              <a:t>Planned survey of farm operators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52400" y="114300"/>
            <a:ext cx="88392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attack prevalence among children with asthma, by race/ethnicity, 2001-2009</a:t>
            </a:r>
          </a:p>
        </p:txBody>
      </p:sp>
      <p:graphicFrame>
        <p:nvGraphicFramePr>
          <p:cNvPr id="47106" name="Object 3"/>
          <p:cNvGraphicFramePr>
            <a:graphicFrameLocks noChangeAspect="1"/>
          </p:cNvGraphicFramePr>
          <p:nvPr/>
        </p:nvGraphicFramePr>
        <p:xfrm>
          <a:off x="609600" y="1524000"/>
          <a:ext cx="7772400" cy="4960938"/>
        </p:xfrm>
        <a:graphic>
          <a:graphicData uri="http://schemas.openxmlformats.org/presentationml/2006/ole">
            <p:oleObj spid="_x0000_s47106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87313"/>
            <a:ext cx="8610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childhood attack prevalence among children with asthma, by race/ethnicity, 2001-2009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/>
        </p:nvGraphicFramePr>
        <p:xfrm>
          <a:off x="381000" y="1524000"/>
          <a:ext cx="8229600" cy="4960938"/>
        </p:xfrm>
        <a:graphic>
          <a:graphicData uri="http://schemas.openxmlformats.org/presentationml/2006/ole">
            <p:oleObj spid="_x0000_s48130" name="Chart" r:id="rId4" imgW="7067380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397000" y="4410075"/>
            <a:ext cx="6492875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" y="163513"/>
            <a:ext cx="8839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emergency room visits among children with ≥1 attack past 12 months, by race/ethnicity, 2001-2009</a:t>
            </a:r>
          </a:p>
        </p:txBody>
      </p:sp>
      <p:graphicFrame>
        <p:nvGraphicFramePr>
          <p:cNvPr id="49154" name="Object 3"/>
          <p:cNvGraphicFramePr>
            <a:graphicFrameLocks noChangeAspect="1"/>
          </p:cNvGraphicFramePr>
          <p:nvPr/>
        </p:nvGraphicFramePr>
        <p:xfrm>
          <a:off x="457200" y="1447800"/>
          <a:ext cx="8305800" cy="4960938"/>
        </p:xfrm>
        <a:graphic>
          <a:graphicData uri="http://schemas.openxmlformats.org/presentationml/2006/ole">
            <p:oleObj spid="_x0000_s49154" name="Chart" r:id="rId4" imgW="7067380" imgH="4143474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228600" y="87313"/>
            <a:ext cx="8610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bg2"/>
                </a:solidFill>
              </a:rPr>
              <a:t>Trends in emergency room visits among children with ≥1 attack past 12 months, by race/ethnicity, 2001-2009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609600" y="1524000"/>
          <a:ext cx="8001000" cy="4960938"/>
        </p:xfrm>
        <a:graphic>
          <a:graphicData uri="http://schemas.openxmlformats.org/presentationml/2006/ole">
            <p:oleObj spid="_x0000_s50178" name="Chart" r:id="rId4" imgW="7067380" imgH="4143474" progId="MSGraph.Chart.8">
              <p:embed followColorScheme="full"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 rot="10800000">
            <a:off x="1397000" y="4410075"/>
            <a:ext cx="6492875" cy="0"/>
          </a:xfrm>
          <a:prstGeom prst="line">
            <a:avLst/>
          </a:prstGeom>
          <a:ln w="2540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Disparities in outcomes among children with asthma, by race/ethnicity, 2003-2004</a:t>
            </a:r>
          </a:p>
        </p:txBody>
      </p:sp>
      <p:grpSp>
        <p:nvGrpSpPr>
          <p:cNvPr id="51204" name="Group 55"/>
          <p:cNvGrpSpPr>
            <a:grpSpLocks/>
          </p:cNvGrpSpPr>
          <p:nvPr/>
        </p:nvGrpSpPr>
        <p:grpSpPr bwMode="auto">
          <a:xfrm>
            <a:off x="685800" y="1068388"/>
            <a:ext cx="7848600" cy="5065712"/>
            <a:chOff x="115" y="1388"/>
            <a:chExt cx="4779" cy="2932"/>
          </a:xfrm>
        </p:grpSpPr>
        <p:sp>
          <p:nvSpPr>
            <p:cNvPr id="51207" name="AutoShape 46"/>
            <p:cNvSpPr>
              <a:spLocks noChangeAspect="1" noChangeArrowheads="1"/>
            </p:cNvSpPr>
            <p:nvPr/>
          </p:nvSpPr>
          <p:spPr bwMode="auto">
            <a:xfrm>
              <a:off x="691" y="1944"/>
              <a:ext cx="3744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aphicFrame>
          <p:nvGraphicFramePr>
            <p:cNvPr id="51202" name="Object 5"/>
            <p:cNvGraphicFramePr>
              <a:graphicFrameLocks noChangeAspect="1"/>
            </p:cNvGraphicFramePr>
            <p:nvPr/>
          </p:nvGraphicFramePr>
          <p:xfrm>
            <a:off x="115" y="1388"/>
            <a:ext cx="4779" cy="2866"/>
          </p:xfrm>
          <a:graphic>
            <a:graphicData uri="http://schemas.openxmlformats.org/presentationml/2006/ole">
              <p:oleObj spid="_x0000_s51202" name="Chart" r:id="rId4" imgW="11258550" imgH="6334220" progId="MSGraph.Chart.8">
                <p:embed/>
              </p:oleObj>
            </a:graphicData>
          </a:graphic>
        </p:graphicFrame>
        <p:sp>
          <p:nvSpPr>
            <p:cNvPr id="51208" name="Text Box 50" descr="50%"/>
            <p:cNvSpPr txBox="1">
              <a:spLocks noChangeArrowheads="1"/>
            </p:cNvSpPr>
            <p:nvPr/>
          </p:nvSpPr>
          <p:spPr bwMode="auto">
            <a:xfrm>
              <a:off x="393" y="2622"/>
              <a:ext cx="768" cy="4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 eaLnBrk="0" hangingPunct="0"/>
              <a:r>
                <a:rPr lang="en-US" sz="1400" b="1"/>
                <a:t>Current</a:t>
              </a:r>
              <a:r>
                <a:rPr lang="en-US" sz="1400"/>
                <a:t> </a:t>
              </a:r>
              <a:r>
                <a:rPr lang="en-US" sz="1400" b="1"/>
                <a:t>prevalence</a:t>
              </a:r>
              <a:r>
                <a:rPr lang="en-US" sz="1400">
                  <a:latin typeface="Times New Roman" pitchFamily="18" charset="0"/>
                </a:rPr>
                <a:t> </a:t>
              </a:r>
              <a:endParaRPr lang="en-US" sz="1400"/>
            </a:p>
          </p:txBody>
        </p:sp>
        <p:sp>
          <p:nvSpPr>
            <p:cNvPr id="51209" name="Text Box 51" descr="50%"/>
            <p:cNvSpPr txBox="1">
              <a:spLocks noChangeArrowheads="1"/>
            </p:cNvSpPr>
            <p:nvPr/>
          </p:nvSpPr>
          <p:spPr bwMode="auto">
            <a:xfrm>
              <a:off x="1182" y="2358"/>
              <a:ext cx="743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 eaLnBrk="0" hangingPunct="0"/>
              <a:r>
                <a:rPr lang="en-US" sz="1400" b="1"/>
                <a:t>Ambulatory visits</a:t>
              </a:r>
            </a:p>
          </p:txBody>
        </p:sp>
        <p:sp>
          <p:nvSpPr>
            <p:cNvPr id="51210" name="Text Box 52" descr="50%"/>
            <p:cNvSpPr txBox="1">
              <a:spLocks noChangeArrowheads="1"/>
            </p:cNvSpPr>
            <p:nvPr/>
          </p:nvSpPr>
          <p:spPr bwMode="auto">
            <a:xfrm>
              <a:off x="2157" y="2049"/>
              <a:ext cx="724" cy="5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 eaLnBrk="0" hangingPunct="0"/>
              <a:r>
                <a:rPr lang="en-US" sz="1400" b="1"/>
                <a:t>Emergency dept visits</a:t>
              </a:r>
            </a:p>
          </p:txBody>
        </p:sp>
        <p:sp>
          <p:nvSpPr>
            <p:cNvPr id="51211" name="Text Box 53" descr="50%"/>
            <p:cNvSpPr txBox="1">
              <a:spLocks noChangeArrowheads="1"/>
            </p:cNvSpPr>
            <p:nvPr/>
          </p:nvSpPr>
          <p:spPr bwMode="auto">
            <a:xfrm>
              <a:off x="2945" y="2358"/>
              <a:ext cx="91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 eaLnBrk="0" hangingPunct="0"/>
              <a:r>
                <a:rPr lang="en-US" sz="1400" b="1"/>
                <a:t>Hospitalization</a:t>
              </a:r>
              <a:r>
                <a:rPr lang="en-US" sz="1400" b="1" baseline="30000"/>
                <a:t>b</a:t>
              </a:r>
              <a:endParaRPr lang="en-US" sz="1400" b="1"/>
            </a:p>
          </p:txBody>
        </p:sp>
        <p:sp>
          <p:nvSpPr>
            <p:cNvPr id="51212" name="Text Box 54" descr="50%"/>
            <p:cNvSpPr txBox="1">
              <a:spLocks noChangeArrowheads="1"/>
            </p:cNvSpPr>
            <p:nvPr/>
          </p:nvSpPr>
          <p:spPr bwMode="auto">
            <a:xfrm>
              <a:off x="4012" y="2666"/>
              <a:ext cx="646" cy="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61265" tIns="30632" rIns="61265" bIns="30632"/>
            <a:lstStyle/>
            <a:p>
              <a:pPr algn="ctr" eaLnBrk="0" hangingPunct="0"/>
              <a:r>
                <a:rPr lang="en-US" sz="1400" b="1"/>
                <a:t>Death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046163" y="4441825"/>
            <a:ext cx="7162800" cy="0"/>
          </a:xfrm>
          <a:prstGeom prst="line">
            <a:avLst/>
          </a:prstGeom>
          <a:ln w="19050">
            <a:solidFill>
              <a:schemeClr val="bg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6" name="TextBox 13"/>
          <p:cNvSpPr txBox="1">
            <a:spLocks noChangeArrowheads="1"/>
          </p:cNvSpPr>
          <p:nvPr/>
        </p:nvSpPr>
        <p:spPr bwMode="auto">
          <a:xfrm>
            <a:off x="457200" y="579120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LcPeriod"/>
            </a:pPr>
            <a:r>
              <a:rPr lang="en-US" sz="1400" b="1"/>
              <a:t>Rates for Hispanic children are not reliable</a:t>
            </a:r>
          </a:p>
          <a:p>
            <a:pPr marL="342900" indent="-342900">
              <a:buFontTx/>
              <a:buAutoNum type="alphaLcPeriod"/>
            </a:pPr>
            <a:r>
              <a:rPr lang="en-US" sz="1400" b="1"/>
              <a:t>Hispanic ethnicity is not available, the ratio is shown for black/white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914400" y="381000"/>
            <a:ext cx="75438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Trends in asthma hospitalizations among children with asthma, by race, 2001-2005</a:t>
            </a:r>
          </a:p>
        </p:txBody>
      </p:sp>
      <p:graphicFrame>
        <p:nvGraphicFramePr>
          <p:cNvPr id="52226" name="Object 3"/>
          <p:cNvGraphicFramePr>
            <a:graphicFrameLocks noChangeAspect="1"/>
          </p:cNvGraphicFramePr>
          <p:nvPr/>
        </p:nvGraphicFramePr>
        <p:xfrm>
          <a:off x="533400" y="1371600"/>
          <a:ext cx="8120063" cy="4953000"/>
        </p:xfrm>
        <a:graphic>
          <a:graphicData uri="http://schemas.openxmlformats.org/presentationml/2006/ole">
            <p:oleObj spid="_x0000_s52226" name="Chart" r:id="rId4" imgW="7362920" imgH="3819620" progId="MSGraph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914400" y="381000"/>
            <a:ext cx="75438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Trends in asthma death rates among children with asthma, by race, 2001-2005</a:t>
            </a:r>
          </a:p>
        </p:txBody>
      </p:sp>
      <p:graphicFrame>
        <p:nvGraphicFramePr>
          <p:cNvPr id="53250" name="Object 3"/>
          <p:cNvGraphicFramePr>
            <a:graphicFrameLocks noChangeAspect="1"/>
          </p:cNvGraphicFramePr>
          <p:nvPr/>
        </p:nvGraphicFramePr>
        <p:xfrm>
          <a:off x="574675" y="914400"/>
          <a:ext cx="8112125" cy="5568950"/>
        </p:xfrm>
        <a:graphic>
          <a:graphicData uri="http://schemas.openxmlformats.org/presentationml/2006/ole">
            <p:oleObj spid="_x0000_s53250" name="Chart" r:id="rId4" imgW="7362920" imgH="3552730" progId="MSGraph.Char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Box 12"/>
          <p:cNvSpPr txBox="1">
            <a:spLocks noChangeArrowheads="1"/>
          </p:cNvSpPr>
          <p:nvPr/>
        </p:nvSpPr>
        <p:spPr bwMode="auto">
          <a:xfrm>
            <a:off x="685800" y="54864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2003 to 2008 comparisons were statistically significant</a:t>
            </a:r>
          </a:p>
          <a:p>
            <a:r>
              <a:rPr lang="en-US"/>
              <a:t>Poverty group comparison p-value&lt;0.05 in 2003, p-value=0.06 in 2008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9144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Asthma management plan among children 3-17 years, by poverty status, 2003 vs. 2008</a:t>
            </a:r>
          </a:p>
        </p:txBody>
      </p:sp>
      <p:graphicFrame>
        <p:nvGraphicFramePr>
          <p:cNvPr id="54274" name="Chart 42"/>
          <p:cNvGraphicFramePr>
            <a:graphicFrameLocks/>
          </p:cNvGraphicFramePr>
          <p:nvPr/>
        </p:nvGraphicFramePr>
        <p:xfrm>
          <a:off x="1168400" y="1397000"/>
          <a:ext cx="6654800" cy="4064000"/>
        </p:xfrm>
        <a:graphic>
          <a:graphicData uri="http://schemas.openxmlformats.org/presentationml/2006/ole">
            <p:oleObj spid="_x0000_s54274" r:id="rId4" imgW="6651312" imgH="4066384" progId="Excel.Sheet.8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Chart 41"/>
          <p:cNvGraphicFramePr>
            <a:graphicFrameLocks/>
          </p:cNvGraphicFramePr>
          <p:nvPr/>
        </p:nvGraphicFramePr>
        <p:xfrm>
          <a:off x="990600" y="1447800"/>
          <a:ext cx="6858000" cy="4038600"/>
        </p:xfrm>
        <a:graphic>
          <a:graphicData uri="http://schemas.openxmlformats.org/presentationml/2006/ole">
            <p:oleObj spid="_x0000_s55298" name="Chart" r:id="rId4" imgW="6858594" imgH="4035902" progId="Excel.Sheet.8">
              <p:embed/>
            </p:oleObj>
          </a:graphicData>
        </a:graphic>
      </p:graphicFrame>
      <p:sp>
        <p:nvSpPr>
          <p:cNvPr id="55299" name="TextBox 12"/>
          <p:cNvSpPr txBox="1">
            <a:spLocks noChangeArrowheads="1"/>
          </p:cNvSpPr>
          <p:nvPr/>
        </p:nvSpPr>
        <p:spPr bwMode="auto">
          <a:xfrm>
            <a:off x="685800" y="5486400"/>
            <a:ext cx="739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2003 to 2008 comparisons were statistically significant</a:t>
            </a:r>
          </a:p>
          <a:p>
            <a:r>
              <a:rPr lang="en-US"/>
              <a:t>No significant differences between race/ethnic groups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 bwMode="auto">
          <a:xfrm>
            <a:off x="0" y="381000"/>
            <a:ext cx="91440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rPr>
              <a:t>Asthma management plan among children 3-17 years, by race/ethnicity, 2003 vs. 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Review: Trends in differences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458200" cy="4987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600" b="1" smtClean="0"/>
              <a:t>Current asthma prevalence </a:t>
            </a:r>
            <a:r>
              <a:rPr lang="en-US" sz="2400" smtClean="0"/>
              <a:t>race/ethnic differences show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↑ </a:t>
            </a:r>
            <a:r>
              <a:rPr lang="en-US" sz="2400" smtClean="0"/>
              <a:t>trend</a:t>
            </a:r>
          </a:p>
          <a:p>
            <a:r>
              <a:rPr lang="en-US" sz="2600" b="1" smtClean="0"/>
              <a:t>Attack prevalence </a:t>
            </a:r>
            <a:r>
              <a:rPr lang="en-US" sz="2400" smtClean="0"/>
              <a:t>among children with asthma, a crude indicator of control, may have improved and has low race/ethnic disparity</a:t>
            </a:r>
          </a:p>
          <a:p>
            <a:r>
              <a:rPr lang="en-US" sz="2600" smtClean="0"/>
              <a:t>But  </a:t>
            </a:r>
            <a:r>
              <a:rPr lang="en-US" sz="2600" b="1" smtClean="0"/>
              <a:t>% with an ED visit</a:t>
            </a:r>
            <a:r>
              <a:rPr lang="en-US" sz="2600" smtClean="0"/>
              <a:t>, </a:t>
            </a:r>
            <a:r>
              <a:rPr lang="en-US" sz="2400" smtClean="0"/>
              <a:t>an available severity measure, shows large, robust race/ethnic disparities</a:t>
            </a:r>
          </a:p>
          <a:p>
            <a:r>
              <a:rPr lang="en-US" sz="2600" smtClean="0"/>
              <a:t>An </a:t>
            </a:r>
            <a:r>
              <a:rPr lang="en-US" sz="2600" b="1" smtClean="0"/>
              <a:t>adverse outcomes </a:t>
            </a:r>
            <a:r>
              <a:rPr lang="en-US" sz="2400" smtClean="0"/>
              <a:t>snapshot (ED, hospitalizations, death) shows large race/ethnic disparities even after taking prevalence differences into account</a:t>
            </a:r>
          </a:p>
          <a:p>
            <a:r>
              <a:rPr lang="en-US" sz="2600" b="1" smtClean="0"/>
              <a:t>Trends in hospitalizations and deaths </a:t>
            </a:r>
            <a:r>
              <a:rPr lang="en-US" sz="2400" smtClean="0"/>
              <a:t>show improvements although disparities haven’t always declined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534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b="1" smtClean="0"/>
              <a:t>New Data System </a:t>
            </a:r>
            <a:br>
              <a:rPr lang="en-US" sz="4800" b="1" smtClean="0"/>
            </a:br>
            <a:endParaRPr lang="en-US" sz="2800" b="1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0010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None/>
            </a:pPr>
            <a:r>
              <a:rPr lang="en-US" b="1" smtClean="0"/>
              <a:t>Formerly: National Asthma Survey</a:t>
            </a:r>
          </a:p>
          <a:p>
            <a:pPr>
              <a:buFont typeface="Arial" pitchFamily="34" charset="0"/>
              <a:buNone/>
            </a:pPr>
            <a:r>
              <a:rPr lang="en-US" b="1" smtClean="0"/>
              <a:t>Now:  BRFSS Asthma Call-Back Survey</a:t>
            </a:r>
          </a:p>
          <a:p>
            <a:r>
              <a:rPr lang="en-US" sz="2800" b="1" smtClean="0"/>
              <a:t>Large N for each area</a:t>
            </a:r>
          </a:p>
          <a:p>
            <a:r>
              <a:rPr lang="en-US" sz="2800" b="1" smtClean="0"/>
              <a:t>State and city level data</a:t>
            </a:r>
          </a:p>
          <a:p>
            <a:r>
              <a:rPr lang="en-US" sz="2800" b="1" smtClean="0"/>
              <a:t>Consistent, detailed asthma data</a:t>
            </a:r>
          </a:p>
          <a:p>
            <a:r>
              <a:rPr lang="en-US" sz="2800" b="1" smtClean="0"/>
              <a:t>Formerly a stand alone survey now a call-back subsequent to BRFSS</a:t>
            </a:r>
          </a:p>
          <a:p>
            <a:r>
              <a:rPr lang="en-US" sz="2800" b="1" smtClean="0"/>
              <a:t>Not all states participate (35-40)</a:t>
            </a:r>
          </a:p>
          <a:p>
            <a:endParaRPr lang="en-US" sz="2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Review: Child Prevalence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219200"/>
            <a:ext cx="7315200" cy="495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Font typeface="Arial" pitchFamily="34" charset="0"/>
              <a:buChar char="•"/>
              <a:defRPr/>
            </a:pPr>
            <a:r>
              <a:rPr lang="en-US" sz="3200" b="1" dirty="0" smtClean="0"/>
              <a:t>Increasing over time </a:t>
            </a:r>
          </a:p>
          <a:p>
            <a:pPr lvl="1" eaLnBrk="1" hangingPunct="1">
              <a:defRPr/>
            </a:pPr>
            <a:r>
              <a:rPr lang="en-US" b="1" dirty="0" smtClean="0"/>
              <a:t>Lifetime </a:t>
            </a:r>
          </a:p>
          <a:p>
            <a:pPr lvl="1" eaLnBrk="1" hangingPunct="1">
              <a:defRPr/>
            </a:pPr>
            <a:r>
              <a:rPr lang="en-US" b="1" dirty="0" smtClean="0"/>
              <a:t>12-month</a:t>
            </a:r>
          </a:p>
          <a:p>
            <a:pPr lvl="1" eaLnBrk="1" hangingPunct="1">
              <a:defRPr/>
            </a:pPr>
            <a:r>
              <a:rPr lang="en-US" b="1" dirty="0" smtClean="0"/>
              <a:t>Current</a:t>
            </a:r>
          </a:p>
          <a:p>
            <a:pPr eaLnBrk="1" hangingPunct="1">
              <a:defRPr/>
            </a:pPr>
            <a:r>
              <a:rPr lang="en-US" b="1" dirty="0" smtClean="0"/>
              <a:t>Current asthma is higher </a:t>
            </a:r>
          </a:p>
          <a:p>
            <a:pPr lvl="1" eaLnBrk="1" hangingPunct="1">
              <a:defRPr/>
            </a:pPr>
            <a:r>
              <a:rPr lang="en-US" b="1" dirty="0" smtClean="0"/>
              <a:t>in boys</a:t>
            </a:r>
          </a:p>
          <a:p>
            <a:pPr lvl="1" eaLnBrk="1" hangingPunct="1">
              <a:defRPr/>
            </a:pPr>
            <a:r>
              <a:rPr lang="en-US" b="1" dirty="0" smtClean="0"/>
              <a:t>in the poor</a:t>
            </a:r>
          </a:p>
          <a:p>
            <a:pPr lvl="1" eaLnBrk="1" hangingPunct="1">
              <a:defRPr/>
            </a:pPr>
            <a:r>
              <a:rPr lang="en-US" b="1" dirty="0" smtClean="0"/>
              <a:t>in Puerto Rican Hispanics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Review: Child Asthma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219200"/>
            <a:ext cx="7315200" cy="495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eaLnBrk="1" hangingPunct="1">
              <a:buFont typeface="Arial" pitchFamily="34" charset="0"/>
              <a:buChar char="•"/>
            </a:pPr>
            <a:r>
              <a:rPr lang="en-US" b="1" smtClean="0"/>
              <a:t>Among children with asthma </a:t>
            </a:r>
          </a:p>
          <a:p>
            <a:pPr marL="742950" lvl="2" indent="-342900" eaLnBrk="1" hangingPunct="1"/>
            <a:r>
              <a:rPr lang="en-US" b="1" smtClean="0"/>
              <a:t>there is no difference in asthma attacks by sex, race or poverty level</a:t>
            </a:r>
          </a:p>
          <a:p>
            <a:pPr marL="742950" lvl="2" indent="-342900" eaLnBrk="1" hangingPunct="1"/>
            <a:r>
              <a:rPr lang="en-US" b="1" smtClean="0"/>
              <a:t>Children are more likely than adults to have 4 types of asthma education</a:t>
            </a:r>
          </a:p>
          <a:p>
            <a:pPr marL="742950" lvl="2" indent="-342900" eaLnBrk="1" hangingPunct="1"/>
            <a:r>
              <a:rPr lang="en-US" b="1" smtClean="0"/>
              <a:t>Black children are more likely to have formal asthma education than white or Hispanic children</a:t>
            </a:r>
          </a:p>
          <a:p>
            <a:pPr marL="742950" lvl="2" indent="-342900" eaLnBrk="1" hangingPunct="1"/>
            <a:r>
              <a:rPr lang="en-US" b="1" smtClean="0"/>
              <a:t>Children with private insurance are more likely to have an asthma action plan</a:t>
            </a:r>
          </a:p>
          <a:p>
            <a:pPr marL="742950" lvl="2" indent="-342900" eaLnBrk="1" hangingPunct="1"/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/>
              <a:t>Review: Encounters	for children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8229600" cy="464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Office visits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among children than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among boys than girls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among white children than black children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in the south</a:t>
            </a:r>
          </a:p>
          <a:p>
            <a:pPr lvl="1" eaLnBrk="1" hangingPunct="1">
              <a:lnSpc>
                <a:spcPct val="90000"/>
              </a:lnSpc>
            </a:pPr>
            <a:endParaRPr lang="en-US" sz="2000" b="1" smtClean="0"/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Outpatient, ED, &amp; Hospitalizations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Highest  among those age 0-4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among children than adults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Higher among black and Hispanic children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400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Review: Child Asthma Deaths	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1000" y="1143000"/>
            <a:ext cx="8229600" cy="5181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/>
              <a:t>Deaths are relatively rare in children</a:t>
            </a:r>
          </a:p>
          <a:p>
            <a:pPr lvl="1" eaLnBrk="1" hangingPunct="1"/>
            <a:r>
              <a:rPr lang="en-US" b="1" smtClean="0"/>
              <a:t>Fewer than 200 a year</a:t>
            </a:r>
          </a:p>
          <a:p>
            <a:pPr eaLnBrk="1" hangingPunct="1"/>
            <a:endParaRPr lang="en-US" sz="1200" b="1" smtClean="0"/>
          </a:p>
          <a:p>
            <a:pPr eaLnBrk="1" hangingPunct="1"/>
            <a:r>
              <a:rPr lang="en-US" b="1" smtClean="0"/>
              <a:t>Black children have higher asthma mortality</a:t>
            </a:r>
          </a:p>
          <a:p>
            <a:pPr eaLnBrk="1" hangingPunct="1"/>
            <a:endParaRPr lang="en-US" sz="1200" b="1" smtClean="0"/>
          </a:p>
          <a:p>
            <a:pPr eaLnBrk="1" hangingPunct="1"/>
            <a:r>
              <a:rPr lang="en-US" b="1" smtClean="0"/>
              <a:t>Child asthma death investigations have not isolated a satisfactory explanatory factor</a:t>
            </a:r>
          </a:p>
          <a:p>
            <a:pPr lvl="1" eaLnBrk="1" hangingPunct="1"/>
            <a:r>
              <a:rPr lang="en-US" b="1" smtClean="0"/>
              <a:t>Some evidence of noncompliance with prescribed medication</a:t>
            </a:r>
          </a:p>
          <a:p>
            <a:pPr lvl="1" eaLnBrk="1" hangingPunct="1"/>
            <a:endParaRPr lang="en-US" b="1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surveillance 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296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ubtitle 6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Contact information</a:t>
            </a:r>
          </a:p>
          <a:p>
            <a:r>
              <a:rPr lang="en-US" smtClean="0"/>
              <a:t>Jeanne:  JMoorman@cdc.gov</a:t>
            </a:r>
          </a:p>
          <a:p>
            <a:r>
              <a:rPr lang="en-US" smtClean="0"/>
              <a:t>Lara:  LAkinbami@cdc.gov</a:t>
            </a:r>
          </a:p>
        </p:txBody>
      </p:sp>
      <p:sp>
        <p:nvSpPr>
          <p:cNvPr id="92163" name="Text Placeholder 4"/>
          <p:cNvSpPr>
            <a:spLocks noGrp="1"/>
          </p:cNvSpPr>
          <p:nvPr>
            <p:ph type="body" sz="quarter" idx="11"/>
          </p:nvPr>
        </p:nvSpPr>
        <p:spPr bwMode="auto">
          <a:xfrm>
            <a:off x="2286000" y="6272213"/>
            <a:ext cx="5105400" cy="184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National Center for Environmental Health</a:t>
            </a:r>
          </a:p>
        </p:txBody>
      </p:sp>
      <p:sp>
        <p:nvSpPr>
          <p:cNvPr id="92164" name="Text Placeholder 5"/>
          <p:cNvSpPr>
            <a:spLocks noGrp="1"/>
          </p:cNvSpPr>
          <p:nvPr>
            <p:ph type="body" sz="quarter" idx="12"/>
          </p:nvPr>
        </p:nvSpPr>
        <p:spPr bwMode="auto">
          <a:xfrm>
            <a:off x="2286000" y="6464300"/>
            <a:ext cx="5105400" cy="22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Division of  Environmental Hazards and Health Effects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surveillance 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29600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EH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007D57"/>
      </a:accent1>
      <a:accent2>
        <a:srgbClr val="4983F2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NCEH_PPT_dark(</Template>
  <TotalTime>12627</TotalTime>
  <Words>2546</Words>
  <Application>Microsoft Office PowerPoint</Application>
  <PresentationFormat>On-screen Show (4:3)</PresentationFormat>
  <Paragraphs>567</Paragraphs>
  <Slides>85</Slides>
  <Notes>85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8" baseType="lpstr">
      <vt:lpstr>NCHHSTP_PPT_dark(</vt:lpstr>
      <vt:lpstr>Chart</vt:lpstr>
      <vt:lpstr>Microsoft Office Excel 97-2003 Worksheet</vt:lpstr>
      <vt:lpstr>Asthma Surveillance: A focus on children</vt:lpstr>
      <vt:lpstr>National Asthma Program NACP</vt:lpstr>
      <vt:lpstr>Goals for today</vt:lpstr>
      <vt:lpstr>Why we do asthma surveillance</vt:lpstr>
      <vt:lpstr>NACP Surveillance Activities</vt:lpstr>
      <vt:lpstr>National Asthma Surveillance</vt:lpstr>
      <vt:lpstr>New Data Sources</vt:lpstr>
      <vt:lpstr>New Data System  </vt:lpstr>
      <vt:lpstr>Slide 9</vt:lpstr>
      <vt:lpstr>National Datasets of Importance to  Asthma Surveillance and Research</vt:lpstr>
      <vt:lpstr>Asthma Surveillance Measures </vt:lpstr>
      <vt:lpstr>Where do we get prevalence data?</vt:lpstr>
      <vt:lpstr>National Health Interview Survey (NHIS)</vt:lpstr>
      <vt:lpstr>1997 NHIS Redesign   Changes for Asthma</vt:lpstr>
      <vt:lpstr>Asthma Prevalence United States: 1980-2008</vt:lpstr>
      <vt:lpstr>Child Asthma Prevalence United States: 1980-2008</vt:lpstr>
      <vt:lpstr>Current Asthma Prevalence by Age and Sex: 2008</vt:lpstr>
      <vt:lpstr>Current Asthma Prevalence among Children by demographic characteristics:  2006-2008</vt:lpstr>
      <vt:lpstr>Current Asthma Prevalence among Children  by Race/ethnicity and Poverty: 2006-2008</vt:lpstr>
      <vt:lpstr>Asthma Attacks among People with Asthma, by Age and Sex: 2008</vt:lpstr>
      <vt:lpstr>Asthma Attacks Rates among all Children by demographic characteristics: 2006-2008</vt:lpstr>
      <vt:lpstr>Asthma attack prevalence among all Children  by race/ethnicity and poverty: 2006-2008 </vt:lpstr>
      <vt:lpstr>Asthma Attacks among Children with Asthma by race/ethnicity and poverty: 2006-2008</vt:lpstr>
      <vt:lpstr>Additional Asthma Content - NHIS</vt:lpstr>
      <vt:lpstr>Asthma Education among People with Asthma by Age group: 2008</vt:lpstr>
      <vt:lpstr>Asthma Education among Children with Asthma by select characteristics: 2008</vt:lpstr>
      <vt:lpstr>Asthma Medication Use among Children with Asthma: 2003 &amp; 2008</vt:lpstr>
      <vt:lpstr>Percent with missed school days due to asthma, children ages 5-17 years with at least one asthma attack in past 12 months, 2002-2003</vt:lpstr>
      <vt:lpstr>Asthma Surveillance Measures </vt:lpstr>
      <vt:lpstr>Where do we get national encounter data?</vt:lpstr>
      <vt:lpstr>National Ambulatory Medical Care Survey (NAMCS)</vt:lpstr>
      <vt:lpstr>National Hospital Ambulatory Medical Care Survey (NHAMCS)</vt:lpstr>
      <vt:lpstr>National Hospital Discharge Survey  (NHDS)</vt:lpstr>
      <vt:lpstr>Slide 34</vt:lpstr>
      <vt:lpstr>Slide 35</vt:lpstr>
      <vt:lpstr>Asthma Office Visit Rates for Children with Asthma by demographic characteristics: 2006-2008</vt:lpstr>
      <vt:lpstr>Slide 37</vt:lpstr>
      <vt:lpstr>Slide 38</vt:lpstr>
      <vt:lpstr>Asthma Outpatient Visits for Children with Asthma by demographic characteristics:  2006-2008</vt:lpstr>
      <vt:lpstr>Slide 40</vt:lpstr>
      <vt:lpstr>Slide 41</vt:lpstr>
      <vt:lpstr>Asthma ED Visits for Children with Asthma by demographic characteristics:  2006-2008</vt:lpstr>
      <vt:lpstr>Slide 43</vt:lpstr>
      <vt:lpstr>Slide 44</vt:lpstr>
      <vt:lpstr>Asthma Hospitalizations for Children with Asthma by demographic characteristics: 2005-2007</vt:lpstr>
      <vt:lpstr>Asthma Encounters* for People with Asthma by Age: 2006-2008</vt:lpstr>
      <vt:lpstr>Asthma Encounters* for Children with Asthma by Sex, Race, and Ethnicity: 2006-2008</vt:lpstr>
      <vt:lpstr>Asthma Surveillance Measures </vt:lpstr>
      <vt:lpstr>National Vital Statistics System (NVSS)</vt:lpstr>
      <vt:lpstr>Slide 50</vt:lpstr>
      <vt:lpstr>Asthma Mortality Rates* by Age: 1979-2007</vt:lpstr>
      <vt:lpstr>Asthma Mortality Rates* Age 65+ by Sex: 1979-2006</vt:lpstr>
      <vt:lpstr>Slide 53</vt:lpstr>
      <vt:lpstr>Asthma Mortality for Children with Asthma by Demographic Characteristics:  2005-2007</vt:lpstr>
      <vt:lpstr>Trends in asthma prevalence and outcomes among children</vt:lpstr>
      <vt:lpstr>Current Asthma Prevalence by Age and Sex, 2001-2009</vt:lpstr>
      <vt:lpstr>Slide 57</vt:lpstr>
      <vt:lpstr>Slide 58</vt:lpstr>
      <vt:lpstr>Slide 59</vt:lpstr>
      <vt:lpstr>Slide 60</vt:lpstr>
      <vt:lpstr>Slide 61</vt:lpstr>
      <vt:lpstr>Slide 62</vt:lpstr>
      <vt:lpstr>Relative risk of asthma diagnosis among symptomatic children 3-17 years old, 1999 NHIS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Disparities in outcomes among children with asthma, by race/ethnicity, 2003-2004</vt:lpstr>
      <vt:lpstr>Trends in asthma hospitalizations among children with asthma, by race, 2001-2005</vt:lpstr>
      <vt:lpstr>Trends in asthma death rates among children with asthma, by race, 2001-2005</vt:lpstr>
      <vt:lpstr>Asthma management plan among children 3-17 years, by poverty status, 2003 vs. 2008</vt:lpstr>
      <vt:lpstr>Asthma management plan among children 3-17 years, by race/ethnicity, 2003 vs. 2008</vt:lpstr>
      <vt:lpstr>Review: Trends in differences</vt:lpstr>
      <vt:lpstr>Review: Child Prevalence</vt:lpstr>
      <vt:lpstr>Review: Child Asthma </vt:lpstr>
      <vt:lpstr>Review: Encounters for children</vt:lpstr>
      <vt:lpstr>Review: Child Asthma Deaths </vt:lpstr>
      <vt:lpstr>Slide 84</vt:lpstr>
      <vt:lpstr>Slide 85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zva9</dc:creator>
  <cp:lastModifiedBy>Angell, Brandy</cp:lastModifiedBy>
  <cp:revision>532</cp:revision>
  <cp:lastPrinted>2001-03-27T21:14:02Z</cp:lastPrinted>
  <dcterms:created xsi:type="dcterms:W3CDTF">2001-03-14T15:05:16Z</dcterms:created>
  <dcterms:modified xsi:type="dcterms:W3CDTF">2010-11-30T14:04:39Z</dcterms:modified>
</cp:coreProperties>
</file>